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1" r:id="rId6"/>
    <p:sldId id="260" r:id="rId7"/>
    <p:sldId id="316" r:id="rId8"/>
    <p:sldId id="317" r:id="rId9"/>
    <p:sldId id="264" r:id="rId10"/>
    <p:sldId id="283" r:id="rId11"/>
    <p:sldId id="265" r:id="rId12"/>
    <p:sldId id="319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18" r:id="rId22"/>
    <p:sldId id="275" r:id="rId23"/>
    <p:sldId id="276" r:id="rId24"/>
    <p:sldId id="320" r:id="rId25"/>
    <p:sldId id="321" r:id="rId26"/>
    <p:sldId id="277" r:id="rId27"/>
    <p:sldId id="322" r:id="rId28"/>
    <p:sldId id="323" r:id="rId29"/>
    <p:sldId id="324" r:id="rId30"/>
    <p:sldId id="325" r:id="rId31"/>
    <p:sldId id="278" r:id="rId32"/>
    <p:sldId id="279" r:id="rId33"/>
    <p:sldId id="280" r:id="rId34"/>
    <p:sldId id="281" r:id="rId35"/>
    <p:sldId id="284" r:id="rId36"/>
    <p:sldId id="326" r:id="rId37"/>
    <p:sldId id="285" r:id="rId38"/>
    <p:sldId id="286" r:id="rId39"/>
    <p:sldId id="287" r:id="rId40"/>
    <p:sldId id="288" r:id="rId41"/>
    <p:sldId id="289" r:id="rId42"/>
    <p:sldId id="327" r:id="rId43"/>
    <p:sldId id="313" r:id="rId44"/>
    <p:sldId id="291" r:id="rId45"/>
    <p:sldId id="292" r:id="rId46"/>
    <p:sldId id="293" r:id="rId47"/>
    <p:sldId id="344" r:id="rId48"/>
    <p:sldId id="303" r:id="rId49"/>
    <p:sldId id="304" r:id="rId50"/>
    <p:sldId id="299" r:id="rId51"/>
    <p:sldId id="302" r:id="rId52"/>
    <p:sldId id="329" r:id="rId53"/>
    <p:sldId id="328" r:id="rId54"/>
    <p:sldId id="300" r:id="rId55"/>
    <p:sldId id="301" r:id="rId56"/>
    <p:sldId id="296" r:id="rId57"/>
    <p:sldId id="330" r:id="rId58"/>
    <p:sldId id="305" r:id="rId59"/>
    <p:sldId id="298" r:id="rId60"/>
    <p:sldId id="306" r:id="rId61"/>
    <p:sldId id="307" r:id="rId62"/>
    <p:sldId id="308" r:id="rId63"/>
    <p:sldId id="309" r:id="rId64"/>
    <p:sldId id="310" r:id="rId65"/>
    <p:sldId id="311" r:id="rId66"/>
    <p:sldId id="331" r:id="rId67"/>
    <p:sldId id="314" r:id="rId68"/>
    <p:sldId id="332" r:id="rId69"/>
    <p:sldId id="336" r:id="rId70"/>
    <p:sldId id="337" r:id="rId71"/>
    <p:sldId id="335" r:id="rId72"/>
    <p:sldId id="333" r:id="rId73"/>
    <p:sldId id="338" r:id="rId74"/>
    <p:sldId id="315" r:id="rId75"/>
    <p:sldId id="339" r:id="rId76"/>
    <p:sldId id="340" r:id="rId77"/>
    <p:sldId id="341" r:id="rId78"/>
    <p:sldId id="342" r:id="rId79"/>
    <p:sldId id="345" r:id="rId80"/>
    <p:sldId id="34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3EAC"/>
    <a:srgbClr val="3FBB5D"/>
    <a:srgbClr val="C08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5"/>
    <p:restoredTop sz="82313"/>
  </p:normalViewPr>
  <p:slideViewPr>
    <p:cSldViewPr snapToGrid="0" snapToObjects="1">
      <p:cViewPr varScale="1">
        <p:scale>
          <a:sx n="101" d="100"/>
          <a:sy n="101" d="100"/>
        </p:scale>
        <p:origin x="3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230DD-453D-D146-9591-99D59C1D2B1E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8DA9E-C732-1943-BCDC-CD6AD9C66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1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5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19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31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29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24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45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3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22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7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31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46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9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3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tricky situation. 1 person could accidently overwrite someone </a:t>
            </a:r>
            <a:r>
              <a:rPr lang="en-US" dirty="0" err="1"/>
              <a:t>elses</a:t>
            </a:r>
            <a:r>
              <a:rPr lang="en-US" dirty="0"/>
              <a:t> work. When the changes get submitted to </a:t>
            </a:r>
            <a:r>
              <a:rPr lang="en-US" dirty="0" err="1"/>
              <a:t>gihub</a:t>
            </a:r>
            <a:r>
              <a:rPr lang="en-US" dirty="0"/>
              <a:t>, git won’t know who’s changes are the ones that should be kept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16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tricky situation. 1 person could accidently overwrite someone </a:t>
            </a:r>
            <a:r>
              <a:rPr lang="en-US" dirty="0" err="1"/>
              <a:t>elses</a:t>
            </a:r>
            <a:r>
              <a:rPr lang="en-US" dirty="0"/>
              <a:t> work. When the changes get submitted to </a:t>
            </a:r>
            <a:r>
              <a:rPr lang="en-US" dirty="0" err="1"/>
              <a:t>gihub</a:t>
            </a:r>
            <a:r>
              <a:rPr lang="en-US" dirty="0"/>
              <a:t>, git won’t know who’s changes are the ones that should be kept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84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8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23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0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should be to keep the master branch stable and only have content/code in here that is ready for production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9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want to work on the project and make some big changes, I need to make a separate branch where I can work on stuff safely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05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Gab’s branch is out of sync with master, so any crazy changes happening on Gab’s branch won’t impact what’s happening on master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39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Similar, Gab’s branch won’t be impacted by what is happening on master and won’t have any of the new changes that have been added to master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1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3 branches: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Master: the queen that is production ready</a:t>
            </a:r>
          </a:p>
          <a:p>
            <a:pPr marL="171450" indent="-171450">
              <a:buFontTx/>
              <a:buChar char="-"/>
            </a:pPr>
            <a:r>
              <a:rPr lang="en-US" dirty="0"/>
              <a:t>Gab’s branch</a:t>
            </a:r>
          </a:p>
          <a:p>
            <a:pPr marL="171450" indent="-171450">
              <a:buFontTx/>
              <a:buChar char="-"/>
            </a:pPr>
            <a:r>
              <a:rPr lang="en-US" dirty="0"/>
              <a:t>Beth’s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7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strategy I’ve used in the past with a small team building a website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Master: the queen that is production ready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Dev: stuff that is still being worked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Test: things that are ready for QA but still not fully cooked 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82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3 branches: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Master: the queen that is production ready</a:t>
            </a:r>
          </a:p>
          <a:p>
            <a:pPr marL="171450" indent="-171450">
              <a:buFontTx/>
              <a:buChar char="-"/>
            </a:pPr>
            <a:r>
              <a:rPr lang="en-US" dirty="0"/>
              <a:t>Gab’s branch</a:t>
            </a:r>
          </a:p>
          <a:p>
            <a:pPr marL="171450" indent="-171450">
              <a:buFontTx/>
              <a:buChar char="-"/>
            </a:pPr>
            <a:r>
              <a:rPr lang="en-US" dirty="0"/>
              <a:t>Beth’s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91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Gab is ready to publish her work onto master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 is behind master by 1 commit, that means there is stuff on master that is not on gab’s branch</a:t>
            </a:r>
          </a:p>
          <a:p>
            <a:pPr marL="171450" indent="-171450">
              <a:buFontTx/>
              <a:buChar char="-"/>
            </a:pPr>
            <a:r>
              <a:rPr lang="en-US" dirty="0"/>
              <a:t>Don’t worry about </a:t>
            </a:r>
            <a:r>
              <a:rPr lang="en-US" dirty="0" err="1"/>
              <a:t>beth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Gab has to catch up with master before she can 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59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Gab is ready to publish her work onto master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 is behind master by 1 commit</a:t>
            </a:r>
          </a:p>
          <a:p>
            <a:pPr marL="171450" indent="-171450">
              <a:buFontTx/>
              <a:buChar char="-"/>
            </a:pPr>
            <a:r>
              <a:rPr lang="en-US" dirty="0"/>
              <a:t>Don’t worry about </a:t>
            </a:r>
            <a:r>
              <a:rPr lang="en-US" dirty="0" err="1"/>
              <a:t>beth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Gab has to catch up with master before she can 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11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gab is caught up with master and can safely 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20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merge, I push my work from gab branch to master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I’ll need to make a pull request on </a:t>
            </a:r>
            <a:r>
              <a:rPr lang="en-US" dirty="0" err="1"/>
              <a:t>github.com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Someone will review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then gab branch will be safely merged</a:t>
            </a:r>
          </a:p>
          <a:p>
            <a:r>
              <a:rPr lang="en-US" dirty="0"/>
              <a:t>- Any code that was only on gab’s branch, is now on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4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Deleting branches is healthy! Its like trimming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041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Beth is behind by two commits, because gab was just merged in</a:t>
            </a:r>
          </a:p>
          <a:p>
            <a:endParaRPr lang="en-US" dirty="0"/>
          </a:p>
          <a:p>
            <a:r>
              <a:rPr lang="en-US" dirty="0"/>
              <a:t>We can follow the same process as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108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pulls from the master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14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</a:t>
            </a:r>
            <a:r>
              <a:rPr lang="en-US" dirty="0" err="1"/>
              <a:t>beth</a:t>
            </a:r>
            <a:r>
              <a:rPr lang="en-US" dirty="0"/>
              <a:t> is caught up with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2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can safely push to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10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1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to </a:t>
            </a:r>
            <a:r>
              <a:rPr lang="en-US" dirty="0" err="1"/>
              <a:t>Github</a:t>
            </a:r>
            <a:r>
              <a:rPr lang="en-US" dirty="0"/>
              <a:t> to find open source projects that you can work on as a collaborator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9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to </a:t>
            </a:r>
            <a:r>
              <a:rPr lang="en-US" dirty="0" err="1"/>
              <a:t>Github</a:t>
            </a:r>
            <a:r>
              <a:rPr lang="en-US" dirty="0"/>
              <a:t> to find open source projects that you can work on as a collaborator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96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82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8DA9E-C732-1943-BCDC-CD6AD9C66A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0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AD1A-121F-CD48-8B22-8CAE893EC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0850D-C219-CF42-AD38-95D92B7E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D88C2-491D-5544-959E-D25C6C38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8C126-6788-7849-B122-B8089F38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457FC-9B8B-454E-9AFB-FBFB1BF6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0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9580-ED46-5B47-AEE9-AE0D3A3C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D2D30-10E2-604F-91DE-914035404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41F7-53F0-5441-9450-CFE6F7BD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69676-8BBC-624D-82D5-F2F8902C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15AFB-78F2-7B47-BC94-A53B3ECA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0F693-36E6-3F42-BC3B-52DA159E2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D4C2-F800-B14F-9824-722CDD8D3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E9DB9-A7BD-FE42-991F-66484D74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E28F2-AD0D-6C4C-8C11-6EAA5942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CF63F-FEDF-9444-8BDC-F50C593A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3720-6B4B-B440-A277-FDC5B3DE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348FD-0082-0F4A-B83F-2B41334FE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E7D52-184A-C647-96AA-D41F9931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A27C-61BF-3D42-AA1E-9A3A7E7A6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65A5F-98F8-854E-8A6D-2957ECEE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8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4AA4-4B26-EC4B-9C90-792C4F99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115F2-5BCD-8542-BAF7-E44E66449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6B6E9-312B-2447-91D0-8B8B0AA0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DD90B-C866-674D-993A-CE5CC69D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9C79-7174-BF41-ADA3-003C1453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9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6275-A22A-4649-B128-E66F687D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2665-B017-3047-A474-7047139D6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7AFE2-2CA1-1B4F-92C3-2054FB828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93687-B964-C645-B84E-7D7C03B3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F31F-CD2B-AA4C-A43B-D81DFC082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AB617-B088-9541-B28C-DCF25A73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5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64B1-6D3F-124F-A55C-3B4376B8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C21D4-A134-EE44-9D88-EF67F04B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CEB62-46DB-F84E-B033-8EC39F3E7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DDE349-EF52-5449-9B7A-2B2D51432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6A412-12CA-FE4B-9A46-6071256BC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CE1876-2667-8040-A8A0-4E3ED930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EB79E-FD15-2443-AC02-7A296BBD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6A3D6-AF3B-7646-A794-1F88A027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1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1765-62E7-154B-A802-3ACACC89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088BB-E753-0741-B173-F91E4BCB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69112-4D60-394C-9929-37F0D183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1A6AB-8049-C64C-98D6-9D115635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8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AD938-D544-3F49-A019-9DCAFFA1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F5FF8-4540-0D46-8AC8-EC3D540D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983A5-BBD9-BE43-906E-0DA9701D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5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9974-A820-884B-BC3E-62302112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433AE-76CF-5D4D-AB1A-EC8D9E89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5FA26-8B27-3B41-8256-28FE3E848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665BA-B02E-E546-8220-889CBFFA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ECE73-6DC4-B947-9D0A-702A0F12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2D88D-F181-4145-9383-530A0C1E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7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5DC3-8D80-164C-B153-07075012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5F94E-5775-674F-A0C9-2DCE39113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6C3DE-C49B-2849-8109-5B5E4D4CF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71FCD-AB49-5243-9E30-EB7EA62F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73DCB-C046-C44A-8D76-793D2423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285F7-CDA5-0843-95CA-5D77D4B4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1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C17D1-5381-B44D-B60A-21FC1F59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18AED-E781-034A-8B40-7EE79EBA1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C67AC-6860-B644-AB6C-F7C63E63D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E369E-0702-2D44-AF59-BACB262E755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CD6A9-1DB2-E545-8905-D32E6A3FD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30481-20E3-C241-B8E0-DE1D14761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FD88C-B24D-B340-89E5-615B138F1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3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gabwhite/craftywitc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ongov/Digital-Service-Standard/tree/develo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phagov/calculators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lab.novascotia.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kraken.com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deck.com/alicebartlett/git-for-huma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0E63-BEED-4342-BC95-60B48A741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43868-2F83-4647-A0C6-E29009802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C8C24E7-80CA-3048-AB5D-A41050B1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20D72F-8193-0141-B1F7-BE007DCB7E14}"/>
              </a:ext>
            </a:extLst>
          </p:cNvPr>
          <p:cNvSpPr/>
          <p:nvPr/>
        </p:nvSpPr>
        <p:spPr>
          <a:xfrm>
            <a:off x="0" y="4520726"/>
            <a:ext cx="8400516" cy="165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6EFB3-17C5-6A40-8E1D-E2D3F6552878}"/>
              </a:ext>
            </a:extLst>
          </p:cNvPr>
          <p:cNvSpPr txBox="1"/>
          <p:nvPr/>
        </p:nvSpPr>
        <p:spPr>
          <a:xfrm>
            <a:off x="247828" y="4779222"/>
            <a:ext cx="888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 </a:t>
            </a:r>
            <a:r>
              <a:rPr lang="en-US" sz="3600" b="1" dirty="0">
                <a:solidFill>
                  <a:srgbClr val="00B0F0"/>
                </a:solidFill>
              </a:rPr>
              <a:t>git</a:t>
            </a:r>
            <a:r>
              <a:rPr lang="en-US" sz="3600" b="1" dirty="0"/>
              <a:t> by with a little help from my friends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0DE43-6F7F-E540-B9D8-16C363A22236}"/>
              </a:ext>
            </a:extLst>
          </p:cNvPr>
          <p:cNvSpPr txBox="1"/>
          <p:nvPr/>
        </p:nvSpPr>
        <p:spPr>
          <a:xfrm>
            <a:off x="247828" y="5480291"/>
            <a:ext cx="888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Git and </a:t>
            </a:r>
            <a:r>
              <a:rPr lang="en-US" sz="2400" b="1" dirty="0" err="1">
                <a:latin typeface="+mj-lt"/>
              </a:rPr>
              <a:t>Github</a:t>
            </a:r>
            <a:r>
              <a:rPr lang="en-US" sz="2400" b="1" dirty="0">
                <a:latin typeface="+mj-lt"/>
              </a:rPr>
              <a:t>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34676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62" y="4105644"/>
            <a:ext cx="5189014" cy="2930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Open source, free publishing for git projects, shared publicly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172BE-10A8-344F-A7D8-0E6D4C37EA81}"/>
              </a:ext>
            </a:extLst>
          </p:cNvPr>
          <p:cNvSpPr txBox="1">
            <a:spLocks/>
          </p:cNvSpPr>
          <p:nvPr/>
        </p:nvSpPr>
        <p:spPr>
          <a:xfrm>
            <a:off x="1382487" y="384750"/>
            <a:ext cx="3069765" cy="83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GitHub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16113-5B54-2340-8E9E-391C1B376111}"/>
              </a:ext>
            </a:extLst>
          </p:cNvPr>
          <p:cNvSpPr txBox="1">
            <a:spLocks/>
          </p:cNvSpPr>
          <p:nvPr/>
        </p:nvSpPr>
        <p:spPr>
          <a:xfrm>
            <a:off x="8185289" y="384750"/>
            <a:ext cx="2157056" cy="1136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GitLab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620152-58D0-6445-A062-356A81D6600F}"/>
              </a:ext>
            </a:extLst>
          </p:cNvPr>
          <p:cNvSpPr txBox="1">
            <a:spLocks/>
          </p:cNvSpPr>
          <p:nvPr/>
        </p:nvSpPr>
        <p:spPr>
          <a:xfrm>
            <a:off x="6669310" y="4105643"/>
            <a:ext cx="5189014" cy="2660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Open source publishing for git projects in enterprise orgs (like gov), shared privately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739A29-517A-2D4A-8719-E7B11942B0AA}"/>
              </a:ext>
            </a:extLst>
          </p:cNvPr>
          <p:cNvCxnSpPr/>
          <p:nvPr/>
        </p:nvCxnSpPr>
        <p:spPr>
          <a:xfrm>
            <a:off x="6096000" y="384750"/>
            <a:ext cx="0" cy="5948934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20E2EB9-663E-0D41-9DF9-1487CCF5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19" y="2208465"/>
            <a:ext cx="3949700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153DA-4EDA-7E42-B469-768FB400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17" y="2482850"/>
            <a:ext cx="4292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59C7-0F84-5041-B6F1-CBC13D02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76" y="3428999"/>
            <a:ext cx="10515600" cy="3116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7200" dirty="0">
                <a:solidFill>
                  <a:schemeClr val="bg1"/>
                </a:solidFill>
              </a:rPr>
              <a:t>How do you do git?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400C44-26AD-F04B-972E-38DFEEF9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3" y="1746985"/>
            <a:ext cx="1480533" cy="1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19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87" y="3017258"/>
            <a:ext cx="7691582" cy="609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First, you need a project to work on: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3843561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Create a project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396521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5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87" y="3017258"/>
            <a:ext cx="7691582" cy="609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First, you need a project to work on: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3843561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Create a project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115533" y="454620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Collaborate on someone else’s project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396521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41765" y="4638978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6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208" y="3124470"/>
            <a:ext cx="7691582" cy="12165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A project that uses git and is shared on GitHub is called a </a:t>
            </a:r>
            <a:r>
              <a:rPr lang="en-US" sz="3600" b="1" dirty="0">
                <a:latin typeface="+mj-lt"/>
              </a:rPr>
              <a:t>repository</a:t>
            </a:r>
            <a:r>
              <a:rPr lang="en-US" sz="3600" dirty="0">
                <a:latin typeface="+mj-lt"/>
              </a:rPr>
              <a:t> or </a:t>
            </a:r>
            <a:r>
              <a:rPr lang="en-US" sz="3600" b="1" dirty="0">
                <a:latin typeface="+mj-lt"/>
              </a:rPr>
              <a:t>repo.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72868-9595-524F-80D7-3A125002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39" y="928839"/>
            <a:ext cx="1824521" cy="18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7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208" y="3124470"/>
            <a:ext cx="7691582" cy="12165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A project that uses git and is shared on GitHub is called a </a:t>
            </a:r>
            <a:r>
              <a:rPr lang="en-US" sz="3600" b="1" dirty="0">
                <a:latin typeface="+mj-lt"/>
              </a:rPr>
              <a:t>repository</a:t>
            </a:r>
            <a:r>
              <a:rPr lang="en-US" sz="3600" dirty="0">
                <a:latin typeface="+mj-lt"/>
              </a:rPr>
              <a:t> or </a:t>
            </a:r>
            <a:r>
              <a:rPr lang="en-US" sz="3600" b="1" dirty="0">
                <a:latin typeface="+mj-lt"/>
              </a:rPr>
              <a:t>repo.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72868-9595-524F-80D7-3A125002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39" y="928839"/>
            <a:ext cx="1824521" cy="182452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AED0FD-C0A2-6444-AE85-1F01DEA4DFEA}"/>
              </a:ext>
            </a:extLst>
          </p:cNvPr>
          <p:cNvSpPr txBox="1">
            <a:spLocks/>
          </p:cNvSpPr>
          <p:nvPr/>
        </p:nvSpPr>
        <p:spPr>
          <a:xfrm>
            <a:off x="2250208" y="4577884"/>
            <a:ext cx="7691582" cy="121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It’s basically a fancy name for a project folder and its files.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925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09" y="2011680"/>
            <a:ext cx="5328081" cy="2656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Let’s see how we would collaborate on a project that already exists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6747309" y="3759737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>
                <a:hlinkClick r:id="rId2"/>
              </a:rPr>
              <a:t>https://github.com/gabwhite/craftywitch</a:t>
            </a:r>
            <a:endParaRPr lang="en-US" sz="2400" dirty="0">
              <a:latin typeface="+mj-lt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5511-5DF9-F04B-B3A7-B229CE69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841"/>
            <a:ext cx="6110754" cy="50425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78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09" y="2738388"/>
            <a:ext cx="5328081" cy="4427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+mj-lt"/>
              </a:rPr>
              <a:t>Cloning</a:t>
            </a:r>
            <a:r>
              <a:rPr lang="en-US" sz="3600" dirty="0">
                <a:latin typeface="+mj-lt"/>
              </a:rPr>
              <a:t> someone else’s repo lets you keep a copy of it on your own computer that you can edit.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5511-5DF9-F04B-B3A7-B229CE69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841"/>
            <a:ext cx="6110754" cy="50425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9AEB3F28-CAB9-9B49-B7BE-620B5B2F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09" y="1376412"/>
            <a:ext cx="922221" cy="10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94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5511-5DF9-F04B-B3A7-B229CE69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841"/>
            <a:ext cx="6110754" cy="50425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4C974BA-AAAA-5241-94C0-3AB471F34E51}"/>
              </a:ext>
            </a:extLst>
          </p:cNvPr>
          <p:cNvSpPr/>
          <p:nvPr/>
        </p:nvSpPr>
        <p:spPr>
          <a:xfrm>
            <a:off x="5432434" y="3013243"/>
            <a:ext cx="1356640" cy="83151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4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5511-5DF9-F04B-B3A7-B229CE69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841"/>
            <a:ext cx="6110754" cy="50425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DED5D3-D83D-504B-AAB6-D160D5F45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047" y="1278566"/>
            <a:ext cx="5829700" cy="30431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4C974BA-AAAA-5241-94C0-3AB471F34E51}"/>
              </a:ext>
            </a:extLst>
          </p:cNvPr>
          <p:cNvSpPr/>
          <p:nvPr/>
        </p:nvSpPr>
        <p:spPr>
          <a:xfrm>
            <a:off x="5432434" y="3013243"/>
            <a:ext cx="1356640" cy="83151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D616A-7EAE-E149-9EE5-256C31645D32}"/>
              </a:ext>
            </a:extLst>
          </p:cNvPr>
          <p:cNvSpPr/>
          <p:nvPr/>
        </p:nvSpPr>
        <p:spPr>
          <a:xfrm>
            <a:off x="6341444" y="4548381"/>
            <a:ext cx="567890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You use git to tell your computer to </a:t>
            </a:r>
            <a:r>
              <a:rPr lang="en-US" sz="3200" b="1" dirty="0">
                <a:latin typeface="+mj-lt"/>
              </a:rPr>
              <a:t>clone</a:t>
            </a:r>
            <a:r>
              <a:rPr lang="en-US" sz="3200" dirty="0">
                <a:latin typeface="+mj-lt"/>
              </a:rPr>
              <a:t> the </a:t>
            </a:r>
            <a:r>
              <a:rPr lang="en-US" sz="3200" b="1" dirty="0">
                <a:latin typeface="+mj-lt"/>
              </a:rPr>
              <a:t>repository</a:t>
            </a:r>
            <a:r>
              <a:rPr lang="en-US" sz="3200" dirty="0">
                <a:latin typeface="+mj-lt"/>
              </a:rPr>
              <a:t> from GitHub to give you a copy you can work on</a:t>
            </a:r>
          </a:p>
        </p:txBody>
      </p:sp>
    </p:spTree>
    <p:extLst>
      <p:ext uri="{BB962C8B-B14F-4D97-AF65-F5344CB8AC3E}">
        <p14:creationId xmlns:p14="http://schemas.microsoft.com/office/powerpoint/2010/main" val="157699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43" y="18427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✅	</a:t>
            </a:r>
            <a:r>
              <a:rPr lang="en-CA" dirty="0">
                <a:latin typeface="+mj-lt"/>
              </a:rPr>
              <a:t>What is git? </a:t>
            </a:r>
          </a:p>
          <a:p>
            <a:pPr marL="0" indent="0">
              <a:buNone/>
            </a:pPr>
            <a:r>
              <a:rPr lang="en-CA" dirty="0">
                <a:latin typeface="+mj-lt"/>
              </a:rPr>
              <a:t>✅	What’s the diff between git, GitHub and GitLab?</a:t>
            </a:r>
          </a:p>
          <a:p>
            <a:pPr marL="0" indent="0">
              <a:buNone/>
            </a:pPr>
            <a:r>
              <a:rPr lang="en-CA" dirty="0">
                <a:latin typeface="+mj-lt"/>
              </a:rPr>
              <a:t>✅	How do you do git? </a:t>
            </a:r>
          </a:p>
          <a:p>
            <a:pPr marL="0" indent="0">
              <a:buNone/>
            </a:pPr>
            <a:r>
              <a:rPr lang="en-CA" dirty="0">
                <a:latin typeface="+mj-lt"/>
              </a:rPr>
              <a:t>✅	</a:t>
            </a:r>
            <a:r>
              <a:rPr lang="en-CA" dirty="0" err="1">
                <a:latin typeface="+mj-lt"/>
              </a:rPr>
              <a:t>Gitty</a:t>
            </a:r>
            <a:r>
              <a:rPr lang="en-CA" dirty="0">
                <a:latin typeface="+mj-lt"/>
              </a:rPr>
              <a:t>-up: how can we collaborate with git?</a:t>
            </a:r>
          </a:p>
          <a:p>
            <a:pPr marL="0" indent="0">
              <a:buNone/>
            </a:pPr>
            <a:r>
              <a:rPr lang="en-CA" dirty="0">
                <a:latin typeface="+mj-lt"/>
              </a:rPr>
              <a:t>✅	What kinds of projects can we use git with?</a:t>
            </a:r>
          </a:p>
          <a:p>
            <a:pPr marL="0" indent="0">
              <a:buNone/>
            </a:pPr>
            <a:r>
              <a:rPr lang="en-CA" dirty="0">
                <a:latin typeface="+mj-lt"/>
              </a:rPr>
              <a:t>✅	The expansion pack: GitHub Pages, GitHub Desktop, and GitLab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73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11" y="3037576"/>
            <a:ext cx="7518330" cy="1607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Edit and save files in your local git repo as you would normally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4186461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You don’t need to rename files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430811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92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511" y="3037576"/>
            <a:ext cx="7518330" cy="1607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Edit and save files in your local git repo as you would normally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4186461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You don’t need to rename files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430811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D31FBBF-6DB7-3E48-B2E8-CB4C7BE3D14E}"/>
              </a:ext>
            </a:extLst>
          </p:cNvPr>
          <p:cNvSpPr/>
          <p:nvPr/>
        </p:nvSpPr>
        <p:spPr>
          <a:xfrm>
            <a:off x="441765" y="503201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9FC5A8-00DB-2C48-9467-713B62F33F20}"/>
              </a:ext>
            </a:extLst>
          </p:cNvPr>
          <p:cNvSpPr txBox="1">
            <a:spLocks/>
          </p:cNvSpPr>
          <p:nvPr/>
        </p:nvSpPr>
        <p:spPr>
          <a:xfrm>
            <a:off x="1115533" y="4894982"/>
            <a:ext cx="7518330" cy="160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+mj-lt"/>
              </a:rPr>
              <a:t>After you’ve made a few edits to some files, you should </a:t>
            </a:r>
            <a:r>
              <a:rPr lang="en-US" sz="3600" b="1">
                <a:latin typeface="+mj-lt"/>
              </a:rPr>
              <a:t>commit</a:t>
            </a:r>
            <a:r>
              <a:rPr lang="en-US" sz="3600">
                <a:latin typeface="+mj-lt"/>
              </a:rPr>
              <a:t> your changes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6241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135" y="3949969"/>
            <a:ext cx="7518330" cy="16074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A </a:t>
            </a:r>
            <a:r>
              <a:rPr lang="en-US" sz="3600" b="1" dirty="0">
                <a:latin typeface="+mj-lt"/>
              </a:rPr>
              <a:t>commit</a:t>
            </a:r>
            <a:r>
              <a:rPr lang="en-US" sz="3600" dirty="0">
                <a:latin typeface="+mj-lt"/>
              </a:rPr>
              <a:t> is a snapshot of your repository at a point in time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AEC35CC-DF1F-A547-A1CD-398BC912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04389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10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62" y="5255131"/>
            <a:ext cx="11532062" cy="178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Git </a:t>
            </a:r>
            <a:r>
              <a:rPr lang="en-US" sz="3600" b="1" dirty="0">
                <a:latin typeface="+mj-lt"/>
              </a:rPr>
              <a:t>commits</a:t>
            </a:r>
            <a:r>
              <a:rPr lang="en-US" sz="3600" dirty="0">
                <a:latin typeface="+mj-lt"/>
              </a:rPr>
              <a:t> help you go back to a specific point in time. 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Commit often to keep track of all your work.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6674" y="3429000"/>
            <a:ext cx="1167865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2A15C8-4DC8-7448-9DB7-72D95FAB1FCD}"/>
              </a:ext>
            </a:extLst>
          </p:cNvPr>
          <p:cNvSpPr/>
          <p:nvPr/>
        </p:nvSpPr>
        <p:spPr>
          <a:xfrm>
            <a:off x="256674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0" y="3818456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416968" y="3818456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344075" y="3818456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174931" y="3818455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4</a:t>
            </a:r>
          </a:p>
        </p:txBody>
      </p:sp>
    </p:spTree>
    <p:extLst>
      <p:ext uri="{BB962C8B-B14F-4D97-AF65-F5344CB8AC3E}">
        <p14:creationId xmlns:p14="http://schemas.microsoft.com/office/powerpoint/2010/main" val="277206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62" y="5255131"/>
            <a:ext cx="11532062" cy="178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Git </a:t>
            </a:r>
            <a:r>
              <a:rPr lang="en-US" sz="3600" b="1" dirty="0">
                <a:latin typeface="+mj-lt"/>
              </a:rPr>
              <a:t>commits</a:t>
            </a:r>
            <a:r>
              <a:rPr lang="en-US" sz="3600" dirty="0">
                <a:latin typeface="+mj-lt"/>
              </a:rPr>
              <a:t> help you go back to a specific point in time. 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Commit often to keep track of all your work.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6674" y="3429000"/>
            <a:ext cx="1167865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2A15C8-4DC8-7448-9DB7-72D95FAB1FCD}"/>
              </a:ext>
            </a:extLst>
          </p:cNvPr>
          <p:cNvSpPr/>
          <p:nvPr/>
        </p:nvSpPr>
        <p:spPr>
          <a:xfrm>
            <a:off x="256674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0" y="3818456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416968" y="3818456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344075" y="3818456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174931" y="3818455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62113-A2C9-534C-9214-ED110620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158" y="1963409"/>
            <a:ext cx="1099046" cy="10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62" y="5255131"/>
            <a:ext cx="11532062" cy="178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Git </a:t>
            </a:r>
            <a:r>
              <a:rPr lang="en-US" sz="3600" b="1" dirty="0">
                <a:latin typeface="+mj-lt"/>
              </a:rPr>
              <a:t>commits</a:t>
            </a:r>
            <a:r>
              <a:rPr lang="en-US" sz="3600" dirty="0">
                <a:latin typeface="+mj-lt"/>
              </a:rPr>
              <a:t> help you go back to a specific point in time. 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Commit often to keep track of all your work.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6674" y="3429000"/>
            <a:ext cx="1167865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2A15C8-4DC8-7448-9DB7-72D95FAB1FCD}"/>
              </a:ext>
            </a:extLst>
          </p:cNvPr>
          <p:cNvSpPr/>
          <p:nvPr/>
        </p:nvSpPr>
        <p:spPr>
          <a:xfrm>
            <a:off x="256674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0" y="3818456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416968" y="3818456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344075" y="3818456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174931" y="3818455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Commit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62113-A2C9-534C-9214-ED110620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158" y="1963409"/>
            <a:ext cx="1099046" cy="10647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CC0666-5487-7A40-B53C-677381DD80F3}"/>
              </a:ext>
            </a:extLst>
          </p:cNvPr>
          <p:cNvCxnSpPr/>
          <p:nvPr/>
        </p:nvCxnSpPr>
        <p:spPr>
          <a:xfrm flipH="1">
            <a:off x="4660900" y="2489200"/>
            <a:ext cx="6223000" cy="0"/>
          </a:xfrm>
          <a:prstGeom prst="straightConnector1">
            <a:avLst/>
          </a:prstGeom>
          <a:ln w="4127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365FF02F-F364-1D4D-9935-9B7E5BB36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4" y="1948635"/>
            <a:ext cx="989478" cy="9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30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2993361"/>
            <a:ext cx="8644484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When you make a commit, git keeps track of: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3724881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Whodunnit (username)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384653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47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2993361"/>
            <a:ext cx="8644484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When you make a commit, git keeps track of: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3724881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Whodunnit (username)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115533" y="44275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When they committed to the repo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384653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41765" y="4520298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5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2993361"/>
            <a:ext cx="8644484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When you make a commit, git keeps track of: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3724881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Whodunnit (username)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115533" y="44275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When they committed to the repo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384653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41765" y="4520298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CC373B-DCB8-6547-A2E1-51C511382347}"/>
              </a:ext>
            </a:extLst>
          </p:cNvPr>
          <p:cNvSpPr txBox="1">
            <a:spLocks/>
          </p:cNvSpPr>
          <p:nvPr/>
        </p:nvSpPr>
        <p:spPr>
          <a:xfrm>
            <a:off x="1115533" y="5101294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What was changed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FDDEB3B-82C9-2641-A23D-35A1BB2BAA72}"/>
              </a:ext>
            </a:extLst>
          </p:cNvPr>
          <p:cNvSpPr/>
          <p:nvPr/>
        </p:nvSpPr>
        <p:spPr>
          <a:xfrm>
            <a:off x="441765" y="5194067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9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2993361"/>
            <a:ext cx="8644484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When you make a commit, git keeps track of: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3724881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Whodunnit (username)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115533" y="44275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When they committed to the repo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384653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41765" y="4520298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CC373B-DCB8-6547-A2E1-51C511382347}"/>
              </a:ext>
            </a:extLst>
          </p:cNvPr>
          <p:cNvSpPr txBox="1">
            <a:spLocks/>
          </p:cNvSpPr>
          <p:nvPr/>
        </p:nvSpPr>
        <p:spPr>
          <a:xfrm>
            <a:off x="1115533" y="5101294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What was changed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FDDEB3B-82C9-2641-A23D-35A1BB2BAA72}"/>
              </a:ext>
            </a:extLst>
          </p:cNvPr>
          <p:cNvSpPr/>
          <p:nvPr/>
        </p:nvSpPr>
        <p:spPr>
          <a:xfrm>
            <a:off x="441765" y="5194067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2D7DF5-4C67-C04F-8773-517794FFCA45}"/>
              </a:ext>
            </a:extLst>
          </p:cNvPr>
          <p:cNvSpPr txBox="1">
            <a:spLocks/>
          </p:cNvSpPr>
          <p:nvPr/>
        </p:nvSpPr>
        <p:spPr>
          <a:xfrm>
            <a:off x="1115533" y="5755812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Your commit message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2500E6F-DE7E-DD40-A1C8-DC625D04B3BA}"/>
              </a:ext>
            </a:extLst>
          </p:cNvPr>
          <p:cNvSpPr/>
          <p:nvPr/>
        </p:nvSpPr>
        <p:spPr>
          <a:xfrm>
            <a:off x="441765" y="5848585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08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59C7-0F84-5041-B6F1-CBC13D02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76" y="3429000"/>
            <a:ext cx="10515600" cy="11995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</a:rPr>
              <a:t>What is git?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400C44-26AD-F04B-972E-38DFEEF9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3" y="1746985"/>
            <a:ext cx="1480533" cy="1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4215605"/>
            <a:ext cx="8644484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good commit message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49471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Explains </a:t>
            </a:r>
            <a:r>
              <a:rPr lang="en-US" sz="3600" i="1" dirty="0">
                <a:latin typeface="+mj-lt"/>
              </a:rPr>
              <a:t>what</a:t>
            </a:r>
            <a:r>
              <a:rPr lang="en-US" sz="3600" dirty="0">
                <a:latin typeface="+mj-lt"/>
              </a:rPr>
              <a:t> changed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22E0F-4BAE-FA4F-972F-8830B1F3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7" y="2050181"/>
            <a:ext cx="1484838" cy="1484838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F14ECB4F-C72C-254C-B3A7-6A64012E0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06" y="2102189"/>
            <a:ext cx="1368124" cy="136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7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4215605"/>
            <a:ext cx="8644484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good commit message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49471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Explains </a:t>
            </a:r>
            <a:r>
              <a:rPr lang="en-US" sz="3600" i="1" dirty="0">
                <a:latin typeface="+mj-lt"/>
              </a:rPr>
              <a:t>what</a:t>
            </a:r>
            <a:r>
              <a:rPr lang="en-US" sz="3600" dirty="0">
                <a:latin typeface="+mj-lt"/>
              </a:rPr>
              <a:t> changed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115533" y="5649769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Explains </a:t>
            </a:r>
            <a:r>
              <a:rPr lang="en-US" sz="3600" i="1" dirty="0">
                <a:latin typeface="+mj-lt"/>
              </a:rPr>
              <a:t>why</a:t>
            </a:r>
            <a:r>
              <a:rPr lang="en-US" sz="3600" dirty="0">
                <a:latin typeface="+mj-lt"/>
              </a:rPr>
              <a:t> you changed something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41765" y="5742542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22E0F-4BAE-FA4F-972F-8830B1F3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7" y="2050181"/>
            <a:ext cx="1484838" cy="1484838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F14ECB4F-C72C-254C-B3A7-6A64012E0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06" y="2102189"/>
            <a:ext cx="1368124" cy="136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4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4215605"/>
            <a:ext cx="8644484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But most importantly: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2" y="4947125"/>
            <a:ext cx="6892687" cy="172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It helps your team communicate and be better collaborators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E2760-EE33-704C-8B57-22F8318D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5" y="1918221"/>
            <a:ext cx="1546213" cy="151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3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69" y="3089447"/>
            <a:ext cx="3920686" cy="1506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“added some links to stuff”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172BE-10A8-344F-A7D8-0E6D4C37EA81}"/>
              </a:ext>
            </a:extLst>
          </p:cNvPr>
          <p:cNvSpPr txBox="1">
            <a:spLocks/>
          </p:cNvSpPr>
          <p:nvPr/>
        </p:nvSpPr>
        <p:spPr>
          <a:xfrm>
            <a:off x="1380753" y="962005"/>
            <a:ext cx="3080031" cy="154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Bad commit message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739A29-517A-2D4A-8719-E7B11942B0AA}"/>
              </a:ext>
            </a:extLst>
          </p:cNvPr>
          <p:cNvCxnSpPr/>
          <p:nvPr/>
        </p:nvCxnSpPr>
        <p:spPr>
          <a:xfrm>
            <a:off x="6096000" y="384750"/>
            <a:ext cx="0" cy="5948934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3E68E1BE-05BD-A047-BED3-20870B38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612889" y="307878"/>
            <a:ext cx="615757" cy="6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26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69" y="3089447"/>
            <a:ext cx="3920686" cy="1506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“added some links to stuff”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172BE-10A8-344F-A7D8-0E6D4C37EA81}"/>
              </a:ext>
            </a:extLst>
          </p:cNvPr>
          <p:cNvSpPr txBox="1">
            <a:spLocks/>
          </p:cNvSpPr>
          <p:nvPr/>
        </p:nvSpPr>
        <p:spPr>
          <a:xfrm>
            <a:off x="1380753" y="962005"/>
            <a:ext cx="3080031" cy="154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Bad commit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16113-5B54-2340-8E9E-391C1B376111}"/>
              </a:ext>
            </a:extLst>
          </p:cNvPr>
          <p:cNvSpPr txBox="1">
            <a:spLocks/>
          </p:cNvSpPr>
          <p:nvPr/>
        </p:nvSpPr>
        <p:spPr>
          <a:xfrm>
            <a:off x="7078886" y="913617"/>
            <a:ext cx="4369861" cy="142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Good commit message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620152-58D0-6445-A062-356A81D6600F}"/>
              </a:ext>
            </a:extLst>
          </p:cNvPr>
          <p:cNvSpPr txBox="1">
            <a:spLocks/>
          </p:cNvSpPr>
          <p:nvPr/>
        </p:nvSpPr>
        <p:spPr>
          <a:xfrm>
            <a:off x="6563432" y="2848815"/>
            <a:ext cx="5189014" cy="2021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“added a table of contents page with links to sections because scroll was 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too long”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739A29-517A-2D4A-8719-E7B11942B0AA}"/>
              </a:ext>
            </a:extLst>
          </p:cNvPr>
          <p:cNvCxnSpPr/>
          <p:nvPr/>
        </p:nvCxnSpPr>
        <p:spPr>
          <a:xfrm>
            <a:off x="6096000" y="384750"/>
            <a:ext cx="0" cy="5948934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3E68E1BE-05BD-A047-BED3-20870B38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612889" y="307878"/>
            <a:ext cx="615757" cy="615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C2346C-487E-9D40-AAC5-7A3BA6427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691" y="260709"/>
            <a:ext cx="701296" cy="7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5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4215605"/>
            <a:ext cx="10070856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Your commits are only saved on your computer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2" y="4947125"/>
            <a:ext cx="9868154" cy="172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To share the work you’ve committed with the whole project team, you need to </a:t>
            </a:r>
            <a:r>
              <a:rPr lang="en-US" sz="3600" b="1" dirty="0">
                <a:latin typeface="+mj-lt"/>
              </a:rPr>
              <a:t>push</a:t>
            </a:r>
            <a:r>
              <a:rPr lang="en-US" sz="3600" dirty="0">
                <a:latin typeface="+mj-lt"/>
              </a:rPr>
              <a:t> your commits to a shared place like GitHub or GitLab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91280D7-169D-9649-B140-274EBCB6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7" y="1888790"/>
            <a:ext cx="1540210" cy="154021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67C0BCF-3AC7-3B46-BA0B-C5736734638A}"/>
              </a:ext>
            </a:extLst>
          </p:cNvPr>
          <p:cNvSpPr/>
          <p:nvPr/>
        </p:nvSpPr>
        <p:spPr>
          <a:xfrm>
            <a:off x="2254800" y="2584329"/>
            <a:ext cx="993701" cy="6090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D301E-AED1-7940-A0E3-9BE6CA7A2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01" y="1959614"/>
            <a:ext cx="2111776" cy="15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22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4215605"/>
            <a:ext cx="10070856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What’s happening when you </a:t>
            </a:r>
            <a:r>
              <a:rPr lang="en-US" sz="3600" b="1" dirty="0"/>
              <a:t>push </a:t>
            </a:r>
            <a:r>
              <a:rPr lang="en-US" sz="3600" dirty="0"/>
              <a:t>your commits?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2" y="4947125"/>
            <a:ext cx="9868154" cy="1137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Git tells GitHub that someone has changes that they want to include in the shared repo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985E51-683B-0349-A387-D4801D9AB199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92E17850-3DC5-9A45-9A06-F75D927B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7" y="1888790"/>
            <a:ext cx="1540210" cy="154021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156DEB2-7833-644A-B083-1DF8CE0328FE}"/>
              </a:ext>
            </a:extLst>
          </p:cNvPr>
          <p:cNvSpPr/>
          <p:nvPr/>
        </p:nvSpPr>
        <p:spPr>
          <a:xfrm>
            <a:off x="2254800" y="2584329"/>
            <a:ext cx="993701" cy="6090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9D715-424C-8D4B-A55A-C11958E36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01" y="1959614"/>
            <a:ext cx="2111776" cy="15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35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4215605"/>
            <a:ext cx="10070856" cy="609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What’s happening when you </a:t>
            </a:r>
            <a:r>
              <a:rPr lang="en-US" sz="3600" b="1" dirty="0"/>
              <a:t>push </a:t>
            </a:r>
            <a:r>
              <a:rPr lang="en-US" sz="3600" dirty="0"/>
              <a:t>your commits?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2" y="4947125"/>
            <a:ext cx="9868154" cy="1137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Git tells GitHub that someone has changes that they want to include in the shared repo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7CD8E1-6283-1342-B0D7-9C4A32149871}"/>
              </a:ext>
            </a:extLst>
          </p:cNvPr>
          <p:cNvSpPr txBox="1">
            <a:spLocks/>
          </p:cNvSpPr>
          <p:nvPr/>
        </p:nvSpPr>
        <p:spPr>
          <a:xfrm>
            <a:off x="1115532" y="6177210"/>
            <a:ext cx="9868154" cy="1137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And then GitHub is like, “…wait.”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985E51-683B-0349-A387-D4801D9AB199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4B33CC6-205B-7F43-8ADA-E7B03F45B273}"/>
              </a:ext>
            </a:extLst>
          </p:cNvPr>
          <p:cNvSpPr/>
          <p:nvPr/>
        </p:nvSpPr>
        <p:spPr>
          <a:xfrm>
            <a:off x="441764" y="6191061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92E17850-3DC5-9A45-9A06-F75D927B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7" y="1888790"/>
            <a:ext cx="1540210" cy="154021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156DEB2-7833-644A-B083-1DF8CE0328FE}"/>
              </a:ext>
            </a:extLst>
          </p:cNvPr>
          <p:cNvSpPr/>
          <p:nvPr/>
        </p:nvSpPr>
        <p:spPr>
          <a:xfrm>
            <a:off x="2254800" y="2584329"/>
            <a:ext cx="993701" cy="6090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9D715-424C-8D4B-A55A-C11958E36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01" y="1959614"/>
            <a:ext cx="2111776" cy="15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78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3029061"/>
            <a:ext cx="10070856" cy="169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If everyone could push their local work to the shared repo all willy-nilly, things would get super messy, super fast.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335887" y="4814704"/>
            <a:ext cx="9868154" cy="1137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To publish your changes in the shared repo, you have to make a </a:t>
            </a:r>
            <a:r>
              <a:rPr lang="en-US" sz="3600" b="1" dirty="0">
                <a:latin typeface="+mj-lt"/>
              </a:rPr>
              <a:t>pull request.</a:t>
            </a:r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E1944FD3-9B51-B147-9D24-EE3C8A89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7" y="1474301"/>
            <a:ext cx="1114282" cy="113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01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4075387"/>
            <a:ext cx="9040125" cy="169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</a:t>
            </a:r>
            <a:r>
              <a:rPr lang="en-US" sz="3600" b="1" dirty="0"/>
              <a:t>pull request </a:t>
            </a:r>
            <a:r>
              <a:rPr lang="en-US" sz="3600" dirty="0"/>
              <a:t>lets someone else from your project review your work before it gets merged into to the shared repo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335887" y="5861030"/>
            <a:ext cx="9868154" cy="1137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Yay peer review!</a:t>
            </a:r>
            <a:endParaRPr lang="en-US" sz="36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C3E8E-0FBF-A444-8E01-D92AD23AD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7" y="1918221"/>
            <a:ext cx="1546213" cy="151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209" y="3024658"/>
            <a:ext cx="7691582" cy="20250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Git is a tool on your computer that lets you keep a history of your team’s work and collaborate more effectively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4CF08-F5AC-FB4D-9669-A5E87C21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334" y="1786762"/>
            <a:ext cx="929332" cy="92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12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4353129"/>
            <a:ext cx="8713520" cy="1732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When your pull request is merged, other people can now pick up where you left off with your work.</a:t>
            </a:r>
          </a:p>
        </p:txBody>
      </p:sp>
      <p:pic>
        <p:nvPicPr>
          <p:cNvPr id="4" name="Picture 3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48D175DD-98DB-A248-8D9A-BC56BBC8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7" y="1888790"/>
            <a:ext cx="1540210" cy="154021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D64B7F0-A0B4-4349-9233-B0F7D0FED8C7}"/>
              </a:ext>
            </a:extLst>
          </p:cNvPr>
          <p:cNvSpPr/>
          <p:nvPr/>
        </p:nvSpPr>
        <p:spPr>
          <a:xfrm>
            <a:off x="2254800" y="2584329"/>
            <a:ext cx="993701" cy="6090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D88A4-6AE1-CA4C-971D-CB1A7E51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01" y="1959614"/>
            <a:ext cx="2111776" cy="150170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E5CB270-8F0B-314A-B760-F6C17424CE63}"/>
              </a:ext>
            </a:extLst>
          </p:cNvPr>
          <p:cNvSpPr/>
          <p:nvPr/>
        </p:nvSpPr>
        <p:spPr>
          <a:xfrm>
            <a:off x="5549793" y="2584329"/>
            <a:ext cx="993701" cy="60906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702C935D-55B1-7E42-B4D7-BE8F5C906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763" y="1888790"/>
            <a:ext cx="1540210" cy="1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98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87" y="3967110"/>
            <a:ext cx="9040125" cy="650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But what if…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335887" y="4617420"/>
            <a:ext cx="9868154" cy="1137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More than 1 person wants to work on the same file?</a:t>
            </a:r>
            <a:endParaRPr lang="en-US" sz="36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CA4E8-9AF6-DC4A-9E02-882AB22D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7" y="2081048"/>
            <a:ext cx="1314253" cy="1347952"/>
          </a:xfrm>
          <a:prstGeom prst="rect">
            <a:avLst/>
          </a:prstGeom>
        </p:spPr>
      </p:pic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40C0732E-8441-714D-80A3-F04408C5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865" y="2060580"/>
            <a:ext cx="1314253" cy="13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7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CA4E8-9AF6-DC4A-9E02-882AB22D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7" y="2081048"/>
            <a:ext cx="1314253" cy="1347952"/>
          </a:xfrm>
          <a:prstGeom prst="rect">
            <a:avLst/>
          </a:prstGeom>
        </p:spPr>
      </p:pic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40C0732E-8441-714D-80A3-F04408C5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865" y="2060580"/>
            <a:ext cx="1314253" cy="136842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C3D56E-5F42-8B4B-A953-9CB2C662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57" y="3938990"/>
            <a:ext cx="9831695" cy="1604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You might confuse GitHub and accidently overwrite your collaborator’s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A7E2F9-CF22-2448-8372-CB96B82648E6}"/>
              </a:ext>
            </a:extLst>
          </p:cNvPr>
          <p:cNvGrpSpPr/>
          <p:nvPr/>
        </p:nvGrpSpPr>
        <p:grpSpPr>
          <a:xfrm rot="18900000">
            <a:off x="2191407" y="2288389"/>
            <a:ext cx="1261242" cy="1261242"/>
            <a:chOff x="7047186" y="938048"/>
            <a:chExt cx="1261242" cy="12612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1296DE-4829-D649-B0E2-D4044E9963F9}"/>
                </a:ext>
              </a:extLst>
            </p:cNvPr>
            <p:cNvSpPr/>
            <p:nvPr/>
          </p:nvSpPr>
          <p:spPr>
            <a:xfrm>
              <a:off x="7047186" y="1418897"/>
              <a:ext cx="1261242" cy="2995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BD6240-95D3-FC42-9905-A6DFB84A38FC}"/>
                </a:ext>
              </a:extLst>
            </p:cNvPr>
            <p:cNvSpPr/>
            <p:nvPr/>
          </p:nvSpPr>
          <p:spPr>
            <a:xfrm rot="16200000">
              <a:off x="7089227" y="1418897"/>
              <a:ext cx="1261242" cy="2995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0228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59C7-0F84-5041-B6F1-CBC13D02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76" y="3428999"/>
            <a:ext cx="10515600" cy="3116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7200" dirty="0" err="1">
                <a:solidFill>
                  <a:schemeClr val="bg1"/>
                </a:solidFill>
              </a:rPr>
              <a:t>Gitty</a:t>
            </a:r>
            <a:r>
              <a:rPr lang="en-CA" sz="7200" dirty="0">
                <a:solidFill>
                  <a:schemeClr val="bg1"/>
                </a:solidFill>
              </a:rPr>
              <a:t>-up: how can we collaborate with git?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400C44-26AD-F04B-972E-38DFEEF9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3" y="1746985"/>
            <a:ext cx="1480533" cy="1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02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62" y="5460340"/>
            <a:ext cx="10900612" cy="640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Every project starts with a </a:t>
            </a:r>
            <a:r>
              <a:rPr lang="en-US" sz="3600" b="1" dirty="0">
                <a:latin typeface="+mj-lt"/>
              </a:rPr>
              <a:t>master</a:t>
            </a:r>
            <a:r>
              <a:rPr lang="en-US" sz="3600" dirty="0">
                <a:latin typeface="+mj-lt"/>
              </a:rPr>
              <a:t> branch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6674" y="3429000"/>
            <a:ext cx="11808000" cy="1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2A15C8-4DC8-7448-9DB7-72D95FAB1FCD}"/>
              </a:ext>
            </a:extLst>
          </p:cNvPr>
          <p:cNvSpPr/>
          <p:nvPr/>
        </p:nvSpPr>
        <p:spPr>
          <a:xfrm>
            <a:off x="256674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112032" y="3818455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247824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4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C7B8A8-0C49-7548-83D0-C96832F0A86C}"/>
              </a:ext>
            </a:extLst>
          </p:cNvPr>
          <p:cNvSpPr txBox="1">
            <a:spLocks/>
          </p:cNvSpPr>
          <p:nvPr/>
        </p:nvSpPr>
        <p:spPr>
          <a:xfrm>
            <a:off x="126695" y="4745913"/>
            <a:ext cx="11532062" cy="121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Enter: </a:t>
            </a:r>
            <a:r>
              <a:rPr lang="en-US" sz="3600" b="1" dirty="0"/>
              <a:t>branches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F86D51-CD4A-C643-AFB5-9E4D16959169}"/>
              </a:ext>
            </a:extLst>
          </p:cNvPr>
          <p:cNvSpPr/>
          <p:nvPr/>
        </p:nvSpPr>
        <p:spPr>
          <a:xfrm>
            <a:off x="126695" y="562421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36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62" y="6100549"/>
            <a:ext cx="10225238" cy="5719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Master is the “queen” branch</a:t>
            </a: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2A15C8-4DC8-7448-9DB7-72D95FAB1FCD}"/>
              </a:ext>
            </a:extLst>
          </p:cNvPr>
          <p:cNvSpPr/>
          <p:nvPr/>
        </p:nvSpPr>
        <p:spPr>
          <a:xfrm>
            <a:off x="256674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112032" y="3818455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247824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4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B7DDE4-2D1A-4843-BE9F-A18E6895CFFB}"/>
              </a:ext>
            </a:extLst>
          </p:cNvPr>
          <p:cNvSpPr txBox="1">
            <a:spLocks/>
          </p:cNvSpPr>
          <p:nvPr/>
        </p:nvSpPr>
        <p:spPr>
          <a:xfrm>
            <a:off x="747562" y="5460340"/>
            <a:ext cx="10900612" cy="64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Every project starts with a </a:t>
            </a:r>
            <a:r>
              <a:rPr lang="en-US" sz="3600" b="1" dirty="0">
                <a:latin typeface="+mj-lt"/>
              </a:rPr>
              <a:t>master</a:t>
            </a:r>
            <a:r>
              <a:rPr lang="en-US" sz="3600" dirty="0">
                <a:latin typeface="+mj-lt"/>
              </a:rPr>
              <a:t> branch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4C423A9-F047-6241-AF89-5406E720FBA6}"/>
              </a:ext>
            </a:extLst>
          </p:cNvPr>
          <p:cNvSpPr/>
          <p:nvPr/>
        </p:nvSpPr>
        <p:spPr>
          <a:xfrm>
            <a:off x="126695" y="562421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E192E51-9BF7-AA47-942B-5A632438A85B}"/>
              </a:ext>
            </a:extLst>
          </p:cNvPr>
          <p:cNvSpPr txBox="1">
            <a:spLocks/>
          </p:cNvSpPr>
          <p:nvPr/>
        </p:nvSpPr>
        <p:spPr>
          <a:xfrm>
            <a:off x="126695" y="4745913"/>
            <a:ext cx="11532062" cy="121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Enter: </a:t>
            </a:r>
            <a:r>
              <a:rPr lang="en-US" sz="3600" b="1" dirty="0"/>
              <a:t>branches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7DD25F7-92A3-174E-BF81-95496F1C5354}"/>
              </a:ext>
            </a:extLst>
          </p:cNvPr>
          <p:cNvSpPr/>
          <p:nvPr/>
        </p:nvSpPr>
        <p:spPr>
          <a:xfrm>
            <a:off x="126695" y="6265658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0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2A15C8-4DC8-7448-9DB7-72D95FAB1FCD}"/>
              </a:ext>
            </a:extLst>
          </p:cNvPr>
          <p:cNvSpPr/>
          <p:nvPr/>
        </p:nvSpPr>
        <p:spPr>
          <a:xfrm>
            <a:off x="256674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112032" y="3818455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247824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3DF8D-5C2C-9E4A-9D49-78C7412F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8" y="2797335"/>
            <a:ext cx="539226" cy="53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DE6F53-2005-E847-BE4C-D166EA1D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61" y="2797335"/>
            <a:ext cx="539226" cy="539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11279C-365A-8F4C-B364-474F06AA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225" y="2797335"/>
            <a:ext cx="539226" cy="539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38C0D3-BA98-7F49-AB55-9AA0D6DC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85" y="2797335"/>
            <a:ext cx="539226" cy="539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EE3E31-36EE-C045-BA2B-5A2D856C87D3}"/>
              </a:ext>
            </a:extLst>
          </p:cNvPr>
          <p:cNvSpPr/>
          <p:nvPr/>
        </p:nvSpPr>
        <p:spPr>
          <a:xfrm>
            <a:off x="534826" y="5100429"/>
            <a:ext cx="11219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Everything on “master” should be tested and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1560679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2A15C8-4DC8-7448-9DB7-72D95FAB1FCD}"/>
              </a:ext>
            </a:extLst>
          </p:cNvPr>
          <p:cNvSpPr/>
          <p:nvPr/>
        </p:nvSpPr>
        <p:spPr>
          <a:xfrm>
            <a:off x="256674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112032" y="3818455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247824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3DF8D-5C2C-9E4A-9D49-78C7412F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8" y="2797335"/>
            <a:ext cx="539226" cy="53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DE6F53-2005-E847-BE4C-D166EA1D8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61" y="2797335"/>
            <a:ext cx="539226" cy="539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11279C-365A-8F4C-B364-474F06AA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225" y="2797335"/>
            <a:ext cx="539226" cy="539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38C0D3-BA98-7F49-AB55-9AA0D6DC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485" y="2797335"/>
            <a:ext cx="539226" cy="539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EE3E31-36EE-C045-BA2B-5A2D856C87D3}"/>
              </a:ext>
            </a:extLst>
          </p:cNvPr>
          <p:cNvSpPr/>
          <p:nvPr/>
        </p:nvSpPr>
        <p:spPr>
          <a:xfrm>
            <a:off x="534826" y="5100429"/>
            <a:ext cx="112224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Everything on “master” should be tested and in production.</a:t>
            </a:r>
          </a:p>
          <a:p>
            <a:pPr algn="ctr"/>
            <a:r>
              <a:rPr lang="en-US" sz="3600" dirty="0">
                <a:latin typeface="+mj-lt"/>
              </a:rPr>
              <a:t>So how do we build new stuff without breaking master?</a:t>
            </a:r>
          </a:p>
        </p:txBody>
      </p:sp>
    </p:spTree>
    <p:extLst>
      <p:ext uri="{BB962C8B-B14F-4D97-AF65-F5344CB8AC3E}">
        <p14:creationId xmlns:p14="http://schemas.microsoft.com/office/powerpoint/2010/main" val="2855631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251496" y="3842580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3D7023D-F279-644D-BDCA-161A5C55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5" y="5018644"/>
            <a:ext cx="11532062" cy="1839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Keep master stable with branches.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251496" y="3842580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3440462" y="97825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ABBA1A-F10A-F544-9AC2-78FA1DD83956}"/>
              </a:ext>
            </a:extLst>
          </p:cNvPr>
          <p:cNvCxnSpPr/>
          <p:nvPr/>
        </p:nvCxnSpPr>
        <p:spPr>
          <a:xfrm>
            <a:off x="3931378" y="1982891"/>
            <a:ext cx="0" cy="1277973"/>
          </a:xfrm>
          <a:prstGeom prst="line">
            <a:avLst/>
          </a:prstGeom>
          <a:ln w="381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2507908" y="1975126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31" y="1153146"/>
            <a:ext cx="644893" cy="591152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3D7023D-F279-644D-BDCA-161A5C55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5" y="5018644"/>
            <a:ext cx="11532062" cy="1839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Keep master stable with branches.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0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59C7-0F84-5041-B6F1-CBC13D02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8999"/>
            <a:ext cx="12192000" cy="3116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</a:rPr>
              <a:t>What’s the difference between 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git, GitHub, and GitLab?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400C44-26AD-F04B-972E-38DFEEF9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3" y="1746985"/>
            <a:ext cx="1480533" cy="1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9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251496" y="3842580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6008014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5538243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  <a:stCxn id="36" idx="2"/>
            <a:endCxn id="27" idx="6"/>
          </p:cNvCxnSpPr>
          <p:nvPr/>
        </p:nvCxnSpPr>
        <p:spPr>
          <a:xfrm flipV="1">
            <a:off x="3440462" y="1447095"/>
            <a:ext cx="3058440" cy="29039"/>
          </a:xfrm>
          <a:prstGeom prst="line">
            <a:avLst/>
          </a:prstGeom>
          <a:ln w="508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3440462" y="97825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ABBA1A-F10A-F544-9AC2-78FA1DD83956}"/>
              </a:ext>
            </a:extLst>
          </p:cNvPr>
          <p:cNvCxnSpPr/>
          <p:nvPr/>
        </p:nvCxnSpPr>
        <p:spPr>
          <a:xfrm>
            <a:off x="3931378" y="1982891"/>
            <a:ext cx="0" cy="1277973"/>
          </a:xfrm>
          <a:prstGeom prst="line">
            <a:avLst/>
          </a:prstGeom>
          <a:ln w="381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2507908" y="1975126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31" y="1153146"/>
            <a:ext cx="644893" cy="591152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3D7023D-F279-644D-BDCA-161A5C55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5" y="5018644"/>
            <a:ext cx="11532062" cy="1839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Keep master stable with branches. 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Every time you want to add a new feature to a project, create a new branch to edit in isolation.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87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7251496" y="3842580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9140F-3FE0-C940-8A82-8A85F57286AB}"/>
              </a:ext>
            </a:extLst>
          </p:cNvPr>
          <p:cNvSpPr/>
          <p:nvPr/>
        </p:nvSpPr>
        <p:spPr>
          <a:xfrm>
            <a:off x="7575546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6008014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5538243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7B0B-786B-B64D-ADF5-6E84CCDDB3D5}"/>
              </a:ext>
            </a:extLst>
          </p:cNvPr>
          <p:cNvSpPr txBox="1"/>
          <p:nvPr/>
        </p:nvSpPr>
        <p:spPr>
          <a:xfrm>
            <a:off x="7004509" y="1837241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  <a:stCxn id="36" idx="2"/>
            <a:endCxn id="26" idx="6"/>
          </p:cNvCxnSpPr>
          <p:nvPr/>
        </p:nvCxnSpPr>
        <p:spPr>
          <a:xfrm flipV="1">
            <a:off x="3440462" y="1447095"/>
            <a:ext cx="4625972" cy="29039"/>
          </a:xfrm>
          <a:prstGeom prst="line">
            <a:avLst/>
          </a:prstGeom>
          <a:ln w="508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3440462" y="97825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ABBA1A-F10A-F544-9AC2-78FA1DD83956}"/>
              </a:ext>
            </a:extLst>
          </p:cNvPr>
          <p:cNvCxnSpPr/>
          <p:nvPr/>
        </p:nvCxnSpPr>
        <p:spPr>
          <a:xfrm>
            <a:off x="3931378" y="1982891"/>
            <a:ext cx="0" cy="1277973"/>
          </a:xfrm>
          <a:prstGeom prst="line">
            <a:avLst/>
          </a:prstGeom>
          <a:ln w="381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2507908" y="1975126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31" y="1153146"/>
            <a:ext cx="644893" cy="591152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3D7023D-F279-644D-BDCA-161A5C55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5" y="5018644"/>
            <a:ext cx="11532062" cy="1839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Keep master stable with branches. 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Every time you want to add a new feature to a project, create a new branch to edit in isolation.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36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40" y="4246617"/>
            <a:ext cx="11856113" cy="970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You can have many branches!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49471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You can name them whatever you like!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green plant&#10;&#10;Description automatically generated">
            <a:extLst>
              <a:ext uri="{FF2B5EF4-FFF2-40B4-BE49-F238E27FC236}">
                <a16:creationId xmlns:a16="http://schemas.microsoft.com/office/drawing/2014/main" id="{CDB1C3E1-7602-244D-B322-1F68F985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7" y="1943196"/>
            <a:ext cx="1412066" cy="15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0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40" y="4246617"/>
            <a:ext cx="11856113" cy="970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You can have many branches!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49471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You can name them whatever you like!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115533" y="5649769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Your branches can have branches!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41765" y="5742542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green plant&#10;&#10;Description automatically generated">
            <a:extLst>
              <a:ext uri="{FF2B5EF4-FFF2-40B4-BE49-F238E27FC236}">
                <a16:creationId xmlns:a16="http://schemas.microsoft.com/office/drawing/2014/main" id="{CDB1C3E1-7602-244D-B322-1F68F985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7" y="1943196"/>
            <a:ext cx="1412066" cy="15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2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6664817" y="354308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9140F-3FE0-C940-8A82-8A85F57286AB}"/>
              </a:ext>
            </a:extLst>
          </p:cNvPr>
          <p:cNvSpPr/>
          <p:nvPr/>
        </p:nvSpPr>
        <p:spPr>
          <a:xfrm>
            <a:off x="7575546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6008014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5538243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7B0B-786B-B64D-ADF5-6E84CCDDB3D5}"/>
              </a:ext>
            </a:extLst>
          </p:cNvPr>
          <p:cNvSpPr txBox="1"/>
          <p:nvPr/>
        </p:nvSpPr>
        <p:spPr>
          <a:xfrm>
            <a:off x="7004509" y="1837241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8255110" y="5129435"/>
            <a:ext cx="2699596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9114020" y="489957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10878602" y="4939538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8644249" y="5565174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10408831" y="558201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  <a:stCxn id="36" idx="2"/>
            <a:endCxn id="26" idx="6"/>
          </p:cNvCxnSpPr>
          <p:nvPr/>
        </p:nvCxnSpPr>
        <p:spPr>
          <a:xfrm flipV="1">
            <a:off x="3440462" y="1447095"/>
            <a:ext cx="4625972" cy="29039"/>
          </a:xfrm>
          <a:prstGeom prst="line">
            <a:avLst/>
          </a:prstGeom>
          <a:ln w="508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3440462" y="97825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6AB46-BC46-0D4A-A02E-C9D015A45D91}"/>
              </a:ext>
            </a:extLst>
          </p:cNvPr>
          <p:cNvCxnSpPr/>
          <p:nvPr/>
        </p:nvCxnSpPr>
        <p:spPr>
          <a:xfrm>
            <a:off x="7820990" y="3661565"/>
            <a:ext cx="0" cy="1277973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7323115" y="463156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ABBA1A-F10A-F544-9AC2-78FA1DD83956}"/>
              </a:ext>
            </a:extLst>
          </p:cNvPr>
          <p:cNvCxnSpPr/>
          <p:nvPr/>
        </p:nvCxnSpPr>
        <p:spPr>
          <a:xfrm>
            <a:off x="3931378" y="1982891"/>
            <a:ext cx="0" cy="1277973"/>
          </a:xfrm>
          <a:prstGeom prst="line">
            <a:avLst/>
          </a:prstGeom>
          <a:ln w="381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2507908" y="1975126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7079908" y="5741908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828" y="4806269"/>
            <a:ext cx="729975" cy="6463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31" y="1153146"/>
            <a:ext cx="644893" cy="5911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1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6664820" y="3625472"/>
            <a:ext cx="134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9140F-3FE0-C940-8A82-8A85F57286AB}"/>
              </a:ext>
            </a:extLst>
          </p:cNvPr>
          <p:cNvSpPr/>
          <p:nvPr/>
        </p:nvSpPr>
        <p:spPr>
          <a:xfrm>
            <a:off x="7575546" y="1201651"/>
            <a:ext cx="490888" cy="4908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6008014" y="1201651"/>
            <a:ext cx="490888" cy="4908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5538243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Dev Branch Commit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7B0B-786B-B64D-ADF5-6E84CCDDB3D5}"/>
              </a:ext>
            </a:extLst>
          </p:cNvPr>
          <p:cNvSpPr txBox="1"/>
          <p:nvPr/>
        </p:nvSpPr>
        <p:spPr>
          <a:xfrm>
            <a:off x="7004509" y="1837241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Dev Branch Commit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8255110" y="5129435"/>
            <a:ext cx="269959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9114020" y="4899577"/>
            <a:ext cx="490888" cy="4908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10878602" y="4939538"/>
            <a:ext cx="490888" cy="4908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8644249" y="5565174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Test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10408831" y="558201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Test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  <a:stCxn id="36" idx="2"/>
            <a:endCxn id="26" idx="6"/>
          </p:cNvCxnSpPr>
          <p:nvPr/>
        </p:nvCxnSpPr>
        <p:spPr>
          <a:xfrm flipV="1">
            <a:off x="3440462" y="1447095"/>
            <a:ext cx="4625972" cy="29039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3440462" y="97825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6AB46-BC46-0D4A-A02E-C9D015A45D9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7820990" y="3661565"/>
            <a:ext cx="0" cy="9699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7323115" y="463156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ABBA1A-F10A-F544-9AC2-78FA1DD83956}"/>
              </a:ext>
            </a:extLst>
          </p:cNvPr>
          <p:cNvCxnSpPr/>
          <p:nvPr/>
        </p:nvCxnSpPr>
        <p:spPr>
          <a:xfrm>
            <a:off x="3931378" y="1982891"/>
            <a:ext cx="0" cy="127797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2507908" y="1975126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Dev Branch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7079908" y="5741908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Test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10B89D3-640B-B147-AF30-18507150A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74" y="5003966"/>
            <a:ext cx="6425017" cy="1839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B0F0"/>
                </a:solidFill>
                <a:latin typeface="+mj-lt"/>
              </a:rPr>
              <a:t>Master</a:t>
            </a:r>
            <a:r>
              <a:rPr lang="en-US" sz="3600" dirty="0">
                <a:latin typeface="+mj-lt"/>
              </a:rPr>
              <a:t> = production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C000"/>
                </a:solidFill>
                <a:latin typeface="+mj-lt"/>
              </a:rPr>
              <a:t>Dev</a:t>
            </a:r>
            <a:r>
              <a:rPr lang="en-US" sz="3600" dirty="0">
                <a:latin typeface="+mj-lt"/>
              </a:rPr>
              <a:t> = still being worked on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7030A0"/>
                </a:solidFill>
                <a:latin typeface="+mj-lt"/>
              </a:rPr>
              <a:t>Test</a:t>
            </a:r>
            <a:r>
              <a:rPr lang="en-US" sz="3600" dirty="0">
                <a:latin typeface="+mj-lt"/>
              </a:rPr>
              <a:t> = work that is in QA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A07CE-DC55-9A43-8414-5095D069F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648" y="4802068"/>
            <a:ext cx="588660" cy="588660"/>
          </a:xfrm>
          <a:prstGeom prst="rect">
            <a:avLst/>
          </a:prstGeom>
        </p:spPr>
      </p:pic>
      <p:pic>
        <p:nvPicPr>
          <p:cNvPr id="6" name="Picture 5" descr="A picture containing cake, indoor, looking, light&#10;&#10;Description automatically generated">
            <a:extLst>
              <a:ext uri="{FF2B5EF4-FFF2-40B4-BE49-F238E27FC236}">
                <a16:creationId xmlns:a16="http://schemas.microsoft.com/office/drawing/2014/main" id="{7C0B7154-53DA-6247-9E10-CB9306858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050" y="1093675"/>
            <a:ext cx="810195" cy="7696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956B108-ACBD-AB4F-8255-FD31098D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4" y="4886967"/>
            <a:ext cx="601574" cy="601574"/>
          </a:xfrm>
          <a:prstGeom prst="rect">
            <a:avLst/>
          </a:prstGeom>
        </p:spPr>
      </p:pic>
      <p:pic>
        <p:nvPicPr>
          <p:cNvPr id="38" name="Picture 37" descr="A picture containing cake, indoor, looking, light&#10;&#10;Description automatically generated">
            <a:extLst>
              <a:ext uri="{FF2B5EF4-FFF2-40B4-BE49-F238E27FC236}">
                <a16:creationId xmlns:a16="http://schemas.microsoft.com/office/drawing/2014/main" id="{E0802205-1089-C641-8128-4EEB582EC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4" y="5474606"/>
            <a:ext cx="810195" cy="7696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AE3C920-036F-284E-B03F-7C9594C84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52" y="6289674"/>
            <a:ext cx="588660" cy="5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3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40" y="4246617"/>
            <a:ext cx="11856113" cy="970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How do get your work from your branch onto master?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49471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There are a few ways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115533" y="5649769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The easiest way is the “pull then push”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41765" y="5742542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8B919D6F-C2AE-7347-8FE3-D6149BE4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0" y="2315100"/>
            <a:ext cx="1426326" cy="11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80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0"/>
            <a:ext cx="1180800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3334892" y="3818454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6664817" y="354308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11078681" y="3818455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9140F-3FE0-C940-8A82-8A85F57286AB}"/>
              </a:ext>
            </a:extLst>
          </p:cNvPr>
          <p:cNvSpPr/>
          <p:nvPr/>
        </p:nvSpPr>
        <p:spPr>
          <a:xfrm>
            <a:off x="7575546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6008014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5538243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7B0B-786B-B64D-ADF5-6E84CCDDB3D5}"/>
              </a:ext>
            </a:extLst>
          </p:cNvPr>
          <p:cNvSpPr txBox="1"/>
          <p:nvPr/>
        </p:nvSpPr>
        <p:spPr>
          <a:xfrm>
            <a:off x="7004509" y="1837241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8255110" y="5129435"/>
            <a:ext cx="2699596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9114020" y="489957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10878602" y="4939538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8644249" y="5565174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10408831" y="558201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  <a:stCxn id="36" idx="2"/>
            <a:endCxn id="26" idx="6"/>
          </p:cNvCxnSpPr>
          <p:nvPr/>
        </p:nvCxnSpPr>
        <p:spPr>
          <a:xfrm flipV="1">
            <a:off x="3440462" y="1447095"/>
            <a:ext cx="4625972" cy="29039"/>
          </a:xfrm>
          <a:prstGeom prst="line">
            <a:avLst/>
          </a:prstGeom>
          <a:ln w="508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3440462" y="97825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6AB46-BC46-0D4A-A02E-C9D015A45D91}"/>
              </a:ext>
            </a:extLst>
          </p:cNvPr>
          <p:cNvCxnSpPr/>
          <p:nvPr/>
        </p:nvCxnSpPr>
        <p:spPr>
          <a:xfrm>
            <a:off x="7820990" y="3661565"/>
            <a:ext cx="0" cy="1277973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7323115" y="463156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ABBA1A-F10A-F544-9AC2-78FA1DD83956}"/>
              </a:ext>
            </a:extLst>
          </p:cNvPr>
          <p:cNvCxnSpPr/>
          <p:nvPr/>
        </p:nvCxnSpPr>
        <p:spPr>
          <a:xfrm>
            <a:off x="3931378" y="1982891"/>
            <a:ext cx="0" cy="1277973"/>
          </a:xfrm>
          <a:prstGeom prst="line">
            <a:avLst/>
          </a:prstGeom>
          <a:ln w="381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2507908" y="1975126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7079908" y="5741908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828" y="4806269"/>
            <a:ext cx="729975" cy="6463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931" y="1153146"/>
            <a:ext cx="644893" cy="59115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64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endCxn id="13" idx="6"/>
          </p:cNvCxnSpPr>
          <p:nvPr/>
        </p:nvCxnSpPr>
        <p:spPr>
          <a:xfrm flipV="1">
            <a:off x="256674" y="3414297"/>
            <a:ext cx="10180260" cy="14704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9946046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1784605" y="386720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5526506" y="3795015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9621996" y="3881791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9140F-3FE0-C940-8A82-8A85F57286AB}"/>
              </a:ext>
            </a:extLst>
          </p:cNvPr>
          <p:cNvSpPr/>
          <p:nvPr/>
        </p:nvSpPr>
        <p:spPr>
          <a:xfrm>
            <a:off x="7029651" y="1174550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4715143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4212285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7B0B-786B-B64D-ADF5-6E84CCDDB3D5}"/>
              </a:ext>
            </a:extLst>
          </p:cNvPr>
          <p:cNvSpPr txBox="1"/>
          <p:nvPr/>
        </p:nvSpPr>
        <p:spPr>
          <a:xfrm>
            <a:off x="6519096" y="179535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5924992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6599727" y="5565174"/>
            <a:ext cx="2699596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7490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9184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7070923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8761061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</p:cNvCxnSpPr>
          <p:nvPr/>
        </p:nvCxnSpPr>
        <p:spPr>
          <a:xfrm flipV="1">
            <a:off x="2769424" y="1419994"/>
            <a:ext cx="4553691" cy="594"/>
          </a:xfrm>
          <a:prstGeom prst="line">
            <a:avLst/>
          </a:prstGeom>
          <a:ln w="508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1854741" y="922713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2107170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5598125" y="506729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1637401" y="2099753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5380785" y="6225655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86" y="5229905"/>
            <a:ext cx="729975" cy="6463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68" y="1125012"/>
            <a:ext cx="644893" cy="591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66AE3-80AF-524B-BBB7-E5835A5D9DCA}"/>
              </a:ext>
            </a:extLst>
          </p:cNvPr>
          <p:cNvSpPr txBox="1"/>
          <p:nvPr/>
        </p:nvSpPr>
        <p:spPr>
          <a:xfrm>
            <a:off x="8478014" y="816459"/>
            <a:ext cx="1996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Gab branch is </a:t>
            </a:r>
            <a:br>
              <a:rPr lang="en-US" dirty="0"/>
            </a:br>
            <a:r>
              <a:rPr lang="en-US" b="1" dirty="0"/>
              <a:t>1 commit behind 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543E7-4610-A94D-90BC-CAEEE740CDDF}"/>
              </a:ext>
            </a:extLst>
          </p:cNvPr>
          <p:cNvSpPr/>
          <p:nvPr/>
        </p:nvSpPr>
        <p:spPr>
          <a:xfrm>
            <a:off x="8308428" y="617643"/>
            <a:ext cx="2028831" cy="1193560"/>
          </a:xfrm>
          <a:prstGeom prst="rect">
            <a:avLst/>
          </a:prstGeom>
          <a:noFill/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82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endCxn id="13" idx="6"/>
          </p:cNvCxnSpPr>
          <p:nvPr/>
        </p:nvCxnSpPr>
        <p:spPr>
          <a:xfrm flipV="1">
            <a:off x="256674" y="3414297"/>
            <a:ext cx="10180260" cy="14704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9946046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1784605" y="386720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5526506" y="3795015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9621996" y="3881791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9140F-3FE0-C940-8A82-8A85F57286AB}"/>
              </a:ext>
            </a:extLst>
          </p:cNvPr>
          <p:cNvSpPr/>
          <p:nvPr/>
        </p:nvSpPr>
        <p:spPr>
          <a:xfrm>
            <a:off x="7029651" y="1174550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4715143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4212285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7B0B-786B-B64D-ADF5-6E84CCDDB3D5}"/>
              </a:ext>
            </a:extLst>
          </p:cNvPr>
          <p:cNvSpPr txBox="1"/>
          <p:nvPr/>
        </p:nvSpPr>
        <p:spPr>
          <a:xfrm>
            <a:off x="6519096" y="179535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5924992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6599727" y="5565174"/>
            <a:ext cx="2699596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7490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9184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7070923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8761061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</p:cNvCxnSpPr>
          <p:nvPr/>
        </p:nvCxnSpPr>
        <p:spPr>
          <a:xfrm flipV="1">
            <a:off x="2769424" y="1419994"/>
            <a:ext cx="4553691" cy="594"/>
          </a:xfrm>
          <a:prstGeom prst="line">
            <a:avLst/>
          </a:prstGeom>
          <a:ln w="508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1854741" y="922713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2107170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5598125" y="506729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1637401" y="2099753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5380785" y="6225655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86" y="5229905"/>
            <a:ext cx="729975" cy="6463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68" y="1125012"/>
            <a:ext cx="644893" cy="591152"/>
          </a:xfrm>
          <a:prstGeom prst="rect">
            <a:avLst/>
          </a:prstGeom>
        </p:spPr>
      </p:pic>
      <p:sp>
        <p:nvSpPr>
          <p:cNvPr id="58" name="Arc 57">
            <a:extLst>
              <a:ext uri="{FF2B5EF4-FFF2-40B4-BE49-F238E27FC236}">
                <a16:creationId xmlns:a16="http://schemas.microsoft.com/office/drawing/2014/main" id="{37434FD9-E23F-DD4C-AD06-73101B805837}"/>
              </a:ext>
            </a:extLst>
          </p:cNvPr>
          <p:cNvSpPr/>
          <p:nvPr/>
        </p:nvSpPr>
        <p:spPr>
          <a:xfrm>
            <a:off x="7118838" y="573211"/>
            <a:ext cx="3215262" cy="4783005"/>
          </a:xfrm>
          <a:prstGeom prst="arc">
            <a:avLst>
              <a:gd name="adj1" fmla="val 14455582"/>
              <a:gd name="adj2" fmla="val 0"/>
            </a:avLst>
          </a:prstGeom>
          <a:ln w="34925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C6644780-8325-244A-B59B-D0D06647567B}"/>
              </a:ext>
            </a:extLst>
          </p:cNvPr>
          <p:cNvSpPr/>
          <p:nvPr/>
        </p:nvSpPr>
        <p:spPr>
          <a:xfrm>
            <a:off x="7609726" y="893524"/>
            <a:ext cx="518615" cy="278938"/>
          </a:xfrm>
          <a:prstGeom prst="rtTriangl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A0964E-8C48-ED4D-AF80-A2AFAE2FA811}"/>
              </a:ext>
            </a:extLst>
          </p:cNvPr>
          <p:cNvSpPr txBox="1"/>
          <p:nvPr/>
        </p:nvSpPr>
        <p:spPr>
          <a:xfrm>
            <a:off x="9975075" y="919277"/>
            <a:ext cx="1716514" cy="66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Pull</a:t>
            </a:r>
            <a:r>
              <a:rPr lang="en-US" dirty="0">
                <a:latin typeface="+mj-lt"/>
              </a:rPr>
              <a:t> from master to Gab branch</a:t>
            </a:r>
          </a:p>
        </p:txBody>
      </p:sp>
    </p:spTree>
    <p:extLst>
      <p:ext uri="{BB962C8B-B14F-4D97-AF65-F5344CB8AC3E}">
        <p14:creationId xmlns:p14="http://schemas.microsoft.com/office/powerpoint/2010/main" val="378284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62" y="4612943"/>
            <a:ext cx="5189014" cy="18603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 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A tool local to your computer only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172BE-10A8-344F-A7D8-0E6D4C37EA81}"/>
              </a:ext>
            </a:extLst>
          </p:cNvPr>
          <p:cNvSpPr txBox="1">
            <a:spLocks/>
          </p:cNvSpPr>
          <p:nvPr/>
        </p:nvSpPr>
        <p:spPr>
          <a:xfrm>
            <a:off x="2410131" y="384750"/>
            <a:ext cx="1021275" cy="5681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16113-5B54-2340-8E9E-391C1B376111}"/>
              </a:ext>
            </a:extLst>
          </p:cNvPr>
          <p:cNvSpPr txBox="1">
            <a:spLocks/>
          </p:cNvSpPr>
          <p:nvPr/>
        </p:nvSpPr>
        <p:spPr>
          <a:xfrm>
            <a:off x="8034245" y="384750"/>
            <a:ext cx="2308100" cy="64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GitHub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620152-58D0-6445-A062-356A81D6600F}"/>
              </a:ext>
            </a:extLst>
          </p:cNvPr>
          <p:cNvSpPr txBox="1">
            <a:spLocks/>
          </p:cNvSpPr>
          <p:nvPr/>
        </p:nvSpPr>
        <p:spPr>
          <a:xfrm>
            <a:off x="6676725" y="4519500"/>
            <a:ext cx="5189014" cy="2303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A backup and collaboration space with ability to publish websites 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739A29-517A-2D4A-8719-E7B11942B0AA}"/>
              </a:ext>
            </a:extLst>
          </p:cNvPr>
          <p:cNvCxnSpPr/>
          <p:nvPr/>
        </p:nvCxnSpPr>
        <p:spPr>
          <a:xfrm>
            <a:off x="6096000" y="384750"/>
            <a:ext cx="0" cy="5948934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B8A8B23E-835D-2A47-A131-C6D5D638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968" y="2546417"/>
            <a:ext cx="1625600" cy="1625600"/>
          </a:xfrm>
          <a:prstGeom prst="rect">
            <a:avLst/>
          </a:prstGeom>
        </p:spPr>
      </p:pic>
      <p:pic>
        <p:nvPicPr>
          <p:cNvPr id="11" name="Picture 10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B51D0566-0F54-BD4F-AB5F-20A19FC6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595" y="3429000"/>
            <a:ext cx="903966" cy="903966"/>
          </a:xfrm>
          <a:prstGeom prst="rect">
            <a:avLst/>
          </a:prstGeom>
        </p:spPr>
      </p:pic>
      <p:pic>
        <p:nvPicPr>
          <p:cNvPr id="13" name="Picture 1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0629BAB-5BCF-C148-BBBB-1A1521A5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279" y="2270396"/>
            <a:ext cx="903966" cy="903966"/>
          </a:xfrm>
          <a:prstGeom prst="rect">
            <a:avLst/>
          </a:prstGeom>
        </p:spPr>
      </p:pic>
      <p:pic>
        <p:nvPicPr>
          <p:cNvPr id="14" name="Picture 13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BC770CBF-B30C-D644-B623-73CD6F8E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16" y="2270396"/>
            <a:ext cx="903966" cy="903966"/>
          </a:xfrm>
          <a:prstGeom prst="rect">
            <a:avLst/>
          </a:prstGeom>
        </p:spPr>
      </p:pic>
      <p:pic>
        <p:nvPicPr>
          <p:cNvPr id="15" name="Picture 14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6DC1D5A7-5631-BA47-AF28-124348E80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771" y="1014801"/>
            <a:ext cx="903966" cy="903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3B014-8832-D84F-A738-CB192724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138" y="2130720"/>
            <a:ext cx="1597559" cy="113604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ACEFF8-DCBE-4648-85DC-01623756F033}"/>
              </a:ext>
            </a:extLst>
          </p:cNvPr>
          <p:cNvCxnSpPr>
            <a:cxnSpLocks/>
          </p:cNvCxnSpPr>
          <p:nvPr/>
        </p:nvCxnSpPr>
        <p:spPr>
          <a:xfrm flipH="1">
            <a:off x="9711751" y="2722379"/>
            <a:ext cx="591055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970A41-7637-8549-B33F-63D91CB339F6}"/>
              </a:ext>
            </a:extLst>
          </p:cNvPr>
          <p:cNvCxnSpPr>
            <a:cxnSpLocks/>
          </p:cNvCxnSpPr>
          <p:nvPr/>
        </p:nvCxnSpPr>
        <p:spPr>
          <a:xfrm>
            <a:off x="7910259" y="2705190"/>
            <a:ext cx="608659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84E54C-70F2-3444-954F-3EC0C002B8D6}"/>
              </a:ext>
            </a:extLst>
          </p:cNvPr>
          <p:cNvCxnSpPr>
            <a:cxnSpLocks/>
          </p:cNvCxnSpPr>
          <p:nvPr/>
        </p:nvCxnSpPr>
        <p:spPr>
          <a:xfrm flipV="1">
            <a:off x="9193577" y="3286509"/>
            <a:ext cx="0" cy="25613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369CD5-66C0-1B48-BDD7-530B4C33AFD1}"/>
              </a:ext>
            </a:extLst>
          </p:cNvPr>
          <p:cNvCxnSpPr>
            <a:cxnSpLocks/>
          </p:cNvCxnSpPr>
          <p:nvPr/>
        </p:nvCxnSpPr>
        <p:spPr>
          <a:xfrm>
            <a:off x="9159580" y="1817778"/>
            <a:ext cx="0" cy="26113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917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endCxn id="13" idx="6"/>
          </p:cNvCxnSpPr>
          <p:nvPr/>
        </p:nvCxnSpPr>
        <p:spPr>
          <a:xfrm flipV="1">
            <a:off x="256674" y="3414297"/>
            <a:ext cx="10180260" cy="14704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9946046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1784605" y="386720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5526506" y="3795015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9621996" y="3881791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9140F-3FE0-C940-8A82-8A85F57286AB}"/>
              </a:ext>
            </a:extLst>
          </p:cNvPr>
          <p:cNvSpPr/>
          <p:nvPr/>
        </p:nvSpPr>
        <p:spPr>
          <a:xfrm>
            <a:off x="7029651" y="1174550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4715143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4212285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7B0B-786B-B64D-ADF5-6E84CCDDB3D5}"/>
              </a:ext>
            </a:extLst>
          </p:cNvPr>
          <p:cNvSpPr txBox="1"/>
          <p:nvPr/>
        </p:nvSpPr>
        <p:spPr>
          <a:xfrm>
            <a:off x="6519096" y="179535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5924992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6599727" y="5565174"/>
            <a:ext cx="2699596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7490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9184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7070923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8761061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</p:cNvCxnSpPr>
          <p:nvPr/>
        </p:nvCxnSpPr>
        <p:spPr>
          <a:xfrm>
            <a:off x="2769424" y="1420588"/>
            <a:ext cx="7422066" cy="0"/>
          </a:xfrm>
          <a:prstGeom prst="line">
            <a:avLst/>
          </a:prstGeom>
          <a:ln w="508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1854741" y="922713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2107170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5598125" y="506729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1637401" y="2099753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5380785" y="6225655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86" y="5229905"/>
            <a:ext cx="729975" cy="6463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68" y="1125012"/>
            <a:ext cx="644893" cy="59115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BC076816-9524-4F4D-8FAD-7A819A074C6F}"/>
              </a:ext>
            </a:extLst>
          </p:cNvPr>
          <p:cNvSpPr/>
          <p:nvPr/>
        </p:nvSpPr>
        <p:spPr>
          <a:xfrm>
            <a:off x="9882033" y="1174550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6D96C6-1BAA-A847-9660-DD7454783385}"/>
              </a:ext>
            </a:extLst>
          </p:cNvPr>
          <p:cNvSpPr txBox="1"/>
          <p:nvPr/>
        </p:nvSpPr>
        <p:spPr>
          <a:xfrm>
            <a:off x="9357830" y="1795352"/>
            <a:ext cx="1430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is caught up to Master</a:t>
            </a:r>
          </a:p>
        </p:txBody>
      </p:sp>
    </p:spTree>
    <p:extLst>
      <p:ext uri="{BB962C8B-B14F-4D97-AF65-F5344CB8AC3E}">
        <p14:creationId xmlns:p14="http://schemas.microsoft.com/office/powerpoint/2010/main" val="1079109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1"/>
            <a:ext cx="11371219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9946046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1784605" y="386720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5526506" y="3795015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9621996" y="3881791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9140F-3FE0-C940-8A82-8A85F57286AB}"/>
              </a:ext>
            </a:extLst>
          </p:cNvPr>
          <p:cNvSpPr/>
          <p:nvPr/>
        </p:nvSpPr>
        <p:spPr>
          <a:xfrm>
            <a:off x="7029651" y="1174550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4715143" y="1201651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4212285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7B0B-786B-B64D-ADF5-6E84CCDDB3D5}"/>
              </a:ext>
            </a:extLst>
          </p:cNvPr>
          <p:cNvSpPr txBox="1"/>
          <p:nvPr/>
        </p:nvSpPr>
        <p:spPr>
          <a:xfrm>
            <a:off x="6519096" y="179535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5924992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6599727" y="5565174"/>
            <a:ext cx="2699596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7490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9184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7070923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8761061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</p:cNvCxnSpPr>
          <p:nvPr/>
        </p:nvCxnSpPr>
        <p:spPr>
          <a:xfrm>
            <a:off x="2769424" y="1420588"/>
            <a:ext cx="8858469" cy="0"/>
          </a:xfrm>
          <a:prstGeom prst="line">
            <a:avLst/>
          </a:prstGeom>
          <a:ln w="508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1854741" y="922713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73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2107170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5598125" y="506729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1637401" y="2099753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5380785" y="6225655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86" y="5229905"/>
            <a:ext cx="729975" cy="6463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68" y="1125012"/>
            <a:ext cx="644893" cy="59115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BC076816-9524-4F4D-8FAD-7A819A074C6F}"/>
              </a:ext>
            </a:extLst>
          </p:cNvPr>
          <p:cNvSpPr/>
          <p:nvPr/>
        </p:nvSpPr>
        <p:spPr>
          <a:xfrm>
            <a:off x="9882033" y="1174550"/>
            <a:ext cx="490888" cy="490888"/>
          </a:xfrm>
          <a:prstGeom prst="ellipse">
            <a:avLst/>
          </a:prstGeom>
          <a:solidFill>
            <a:srgbClr val="C73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6D96C6-1BAA-A847-9660-DD7454783385}"/>
              </a:ext>
            </a:extLst>
          </p:cNvPr>
          <p:cNvSpPr txBox="1"/>
          <p:nvPr/>
        </p:nvSpPr>
        <p:spPr>
          <a:xfrm>
            <a:off x="9330554" y="1726166"/>
            <a:ext cx="1430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is caught up to Master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EBA08B-9742-E148-95C3-7F90AD27E607}"/>
              </a:ext>
            </a:extLst>
          </p:cNvPr>
          <p:cNvSpPr/>
          <p:nvPr/>
        </p:nvSpPr>
        <p:spPr>
          <a:xfrm>
            <a:off x="11460948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4CCA7-C294-0B40-975E-1D381E4EC36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1706392" y="316885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A4188E-8B6A-C84F-BCF6-5C4E977E2737}"/>
              </a:ext>
            </a:extLst>
          </p:cNvPr>
          <p:cNvCxnSpPr>
            <a:endCxn id="31" idx="0"/>
          </p:cNvCxnSpPr>
          <p:nvPr/>
        </p:nvCxnSpPr>
        <p:spPr>
          <a:xfrm>
            <a:off x="11627893" y="1420588"/>
            <a:ext cx="78499" cy="1748265"/>
          </a:xfrm>
          <a:prstGeom prst="line">
            <a:avLst/>
          </a:prstGeom>
          <a:ln w="38100">
            <a:solidFill>
              <a:srgbClr val="C73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D3D78B-89ED-DF4C-9E59-F5FAE913E460}"/>
              </a:ext>
            </a:extLst>
          </p:cNvPr>
          <p:cNvSpPr txBox="1"/>
          <p:nvPr/>
        </p:nvSpPr>
        <p:spPr>
          <a:xfrm>
            <a:off x="11053012" y="3778552"/>
            <a:ext cx="113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Push</a:t>
            </a:r>
            <a:r>
              <a:rPr lang="en-US" dirty="0">
                <a:latin typeface="+mj-lt"/>
              </a:rPr>
              <a:t> to master from Gab branch</a:t>
            </a:r>
          </a:p>
        </p:txBody>
      </p:sp>
    </p:spTree>
    <p:extLst>
      <p:ext uri="{BB962C8B-B14F-4D97-AF65-F5344CB8AC3E}">
        <p14:creationId xmlns:p14="http://schemas.microsoft.com/office/powerpoint/2010/main" val="2803616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1"/>
            <a:ext cx="11371219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9946046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1784605" y="386720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5526506" y="3795015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9621996" y="3881791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9140F-3FE0-C940-8A82-8A85F57286AB}"/>
              </a:ext>
            </a:extLst>
          </p:cNvPr>
          <p:cNvSpPr/>
          <p:nvPr/>
        </p:nvSpPr>
        <p:spPr>
          <a:xfrm>
            <a:off x="7029651" y="1174550"/>
            <a:ext cx="490888" cy="4908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7AD4E6B-B651-7B47-96A3-B1CF8EDDC7D8}"/>
              </a:ext>
            </a:extLst>
          </p:cNvPr>
          <p:cNvSpPr/>
          <p:nvPr/>
        </p:nvSpPr>
        <p:spPr>
          <a:xfrm>
            <a:off x="4715143" y="1201651"/>
            <a:ext cx="490888" cy="4908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A92537-907E-1F40-BF6F-85054A760ED5}"/>
              </a:ext>
            </a:extLst>
          </p:cNvPr>
          <p:cNvSpPr txBox="1"/>
          <p:nvPr/>
        </p:nvSpPr>
        <p:spPr>
          <a:xfrm>
            <a:off x="4212285" y="1811203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7B0B-786B-B64D-ADF5-6E84CCDDB3D5}"/>
              </a:ext>
            </a:extLst>
          </p:cNvPr>
          <p:cNvSpPr txBox="1"/>
          <p:nvPr/>
        </p:nvSpPr>
        <p:spPr>
          <a:xfrm>
            <a:off x="6519096" y="179535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Commit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5924992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6599727" y="5565174"/>
            <a:ext cx="2699596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7490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9184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7070923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8761061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237C-5B9F-EA44-AEE7-A5BAA981C620}"/>
              </a:ext>
            </a:extLst>
          </p:cNvPr>
          <p:cNvCxnSpPr>
            <a:cxnSpLocks/>
          </p:cNvCxnSpPr>
          <p:nvPr/>
        </p:nvCxnSpPr>
        <p:spPr>
          <a:xfrm>
            <a:off x="2769424" y="1420588"/>
            <a:ext cx="8858469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CDB6578-81E6-8B47-AE59-26FEAA7CC1FB}"/>
              </a:ext>
            </a:extLst>
          </p:cNvPr>
          <p:cNvSpPr/>
          <p:nvPr/>
        </p:nvSpPr>
        <p:spPr>
          <a:xfrm>
            <a:off x="1854741" y="922713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2107170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5598125" y="506729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F7210E-AAC6-D645-81DE-7F772EAE4677}"/>
              </a:ext>
            </a:extLst>
          </p:cNvPr>
          <p:cNvSpPr txBox="1"/>
          <p:nvPr/>
        </p:nvSpPr>
        <p:spPr>
          <a:xfrm>
            <a:off x="1637401" y="2099753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5380785" y="6225655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86" y="5229905"/>
            <a:ext cx="729975" cy="6463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92451D-233B-F441-86C6-5F5A4BA42D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2030168" y="1125012"/>
            <a:ext cx="644893" cy="59115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BC076816-9524-4F4D-8FAD-7A819A074C6F}"/>
              </a:ext>
            </a:extLst>
          </p:cNvPr>
          <p:cNvSpPr/>
          <p:nvPr/>
        </p:nvSpPr>
        <p:spPr>
          <a:xfrm>
            <a:off x="9882033" y="1174550"/>
            <a:ext cx="490888" cy="4908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6D96C6-1BAA-A847-9660-DD7454783385}"/>
              </a:ext>
            </a:extLst>
          </p:cNvPr>
          <p:cNvSpPr txBox="1"/>
          <p:nvPr/>
        </p:nvSpPr>
        <p:spPr>
          <a:xfrm>
            <a:off x="9330554" y="1726166"/>
            <a:ext cx="1430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Gab branch is caught up to Master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EBA08B-9742-E148-95C3-7F90AD27E607}"/>
              </a:ext>
            </a:extLst>
          </p:cNvPr>
          <p:cNvSpPr/>
          <p:nvPr/>
        </p:nvSpPr>
        <p:spPr>
          <a:xfrm>
            <a:off x="11460948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4CCA7-C294-0B40-975E-1D381E4EC36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1706392" y="316885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A4188E-8B6A-C84F-BCF6-5C4E977E2737}"/>
              </a:ext>
            </a:extLst>
          </p:cNvPr>
          <p:cNvCxnSpPr>
            <a:endCxn id="31" idx="0"/>
          </p:cNvCxnSpPr>
          <p:nvPr/>
        </p:nvCxnSpPr>
        <p:spPr>
          <a:xfrm>
            <a:off x="11627893" y="1420588"/>
            <a:ext cx="78499" cy="174826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D3D78B-89ED-DF4C-9E59-F5FAE913E460}"/>
              </a:ext>
            </a:extLst>
          </p:cNvPr>
          <p:cNvSpPr txBox="1"/>
          <p:nvPr/>
        </p:nvSpPr>
        <p:spPr>
          <a:xfrm>
            <a:off x="11053012" y="3778552"/>
            <a:ext cx="113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Push</a:t>
            </a:r>
            <a:r>
              <a:rPr lang="en-US" dirty="0">
                <a:latin typeface="+mj-lt"/>
              </a:rPr>
              <a:t> to master from Gab branch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220E92-3921-6141-96A1-0DD808C85013}"/>
              </a:ext>
            </a:extLst>
          </p:cNvPr>
          <p:cNvSpPr/>
          <p:nvPr/>
        </p:nvSpPr>
        <p:spPr>
          <a:xfrm>
            <a:off x="222640" y="5213311"/>
            <a:ext cx="4681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Now we can safely delete Gab Branch</a:t>
            </a:r>
          </a:p>
        </p:txBody>
      </p:sp>
    </p:spTree>
    <p:extLst>
      <p:ext uri="{BB962C8B-B14F-4D97-AF65-F5344CB8AC3E}">
        <p14:creationId xmlns:p14="http://schemas.microsoft.com/office/powerpoint/2010/main" val="159800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1"/>
            <a:ext cx="11371219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9946046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1784605" y="386720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5526506" y="3795015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9621996" y="3881791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5924992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6599727" y="5565174"/>
            <a:ext cx="2699596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7490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9184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7070923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8761061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2107170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5598125" y="506729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5380785" y="6225655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86" y="5229905"/>
            <a:ext cx="729975" cy="64633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EBA08B-9742-E148-95C3-7F90AD27E607}"/>
              </a:ext>
            </a:extLst>
          </p:cNvPr>
          <p:cNvSpPr/>
          <p:nvPr/>
        </p:nvSpPr>
        <p:spPr>
          <a:xfrm>
            <a:off x="11460948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4CCA7-C294-0B40-975E-1D381E4EC36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1706392" y="316885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D3D78B-89ED-DF4C-9E59-F5FAE913E460}"/>
              </a:ext>
            </a:extLst>
          </p:cNvPr>
          <p:cNvSpPr txBox="1"/>
          <p:nvPr/>
        </p:nvSpPr>
        <p:spPr>
          <a:xfrm>
            <a:off x="11053012" y="3778552"/>
            <a:ext cx="113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Push</a:t>
            </a:r>
            <a:r>
              <a:rPr lang="en-US" dirty="0">
                <a:latin typeface="+mj-lt"/>
              </a:rPr>
              <a:t> to master from Gab branch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220E92-3921-6141-96A1-0DD808C85013}"/>
              </a:ext>
            </a:extLst>
          </p:cNvPr>
          <p:cNvSpPr/>
          <p:nvPr/>
        </p:nvSpPr>
        <p:spPr>
          <a:xfrm>
            <a:off x="222640" y="5213311"/>
            <a:ext cx="4681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Beth branch is behind by 2 commits</a:t>
            </a:r>
          </a:p>
        </p:txBody>
      </p:sp>
    </p:spTree>
    <p:extLst>
      <p:ext uri="{BB962C8B-B14F-4D97-AF65-F5344CB8AC3E}">
        <p14:creationId xmlns:p14="http://schemas.microsoft.com/office/powerpoint/2010/main" val="4034345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</p:cNvCxnSpPr>
          <p:nvPr/>
        </p:nvCxnSpPr>
        <p:spPr>
          <a:xfrm>
            <a:off x="256674" y="3429001"/>
            <a:ext cx="11371219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9946046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1784605" y="386720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5526506" y="3795015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9621996" y="3881791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5924992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6599727" y="5565174"/>
            <a:ext cx="2699596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7490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918434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7070923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8761061" y="5948656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2107170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5598125" y="5067299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5380785" y="6225655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86" y="5229905"/>
            <a:ext cx="729975" cy="64633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EBA08B-9742-E148-95C3-7F90AD27E607}"/>
              </a:ext>
            </a:extLst>
          </p:cNvPr>
          <p:cNvSpPr/>
          <p:nvPr/>
        </p:nvSpPr>
        <p:spPr>
          <a:xfrm>
            <a:off x="11460948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4CCA7-C294-0B40-975E-1D381E4EC36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1706392" y="316885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D3D78B-89ED-DF4C-9E59-F5FAE913E460}"/>
              </a:ext>
            </a:extLst>
          </p:cNvPr>
          <p:cNvSpPr txBox="1"/>
          <p:nvPr/>
        </p:nvSpPr>
        <p:spPr>
          <a:xfrm>
            <a:off x="11053012" y="3778552"/>
            <a:ext cx="113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Push</a:t>
            </a:r>
            <a:r>
              <a:rPr lang="en-US" dirty="0">
                <a:latin typeface="+mj-lt"/>
              </a:rPr>
              <a:t> to master from Gab branch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220E92-3921-6141-96A1-0DD808C85013}"/>
              </a:ext>
            </a:extLst>
          </p:cNvPr>
          <p:cNvSpPr/>
          <p:nvPr/>
        </p:nvSpPr>
        <p:spPr>
          <a:xfrm>
            <a:off x="222640" y="5213311"/>
            <a:ext cx="4681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Beth branch is behind by 2 commits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FBE18A2-4C20-F34E-AA03-C467E2A6CE80}"/>
              </a:ext>
            </a:extLst>
          </p:cNvPr>
          <p:cNvSpPr/>
          <p:nvPr/>
        </p:nvSpPr>
        <p:spPr>
          <a:xfrm rot="7663904">
            <a:off x="9414295" y="3551494"/>
            <a:ext cx="3084394" cy="1794586"/>
          </a:xfrm>
          <a:prstGeom prst="arc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08A40EB-FFD9-2146-B383-6B30303A2144}"/>
              </a:ext>
            </a:extLst>
          </p:cNvPr>
          <p:cNvSpPr/>
          <p:nvPr/>
        </p:nvSpPr>
        <p:spPr>
          <a:xfrm rot="3648815">
            <a:off x="9880328" y="5493400"/>
            <a:ext cx="250532" cy="344900"/>
          </a:xfrm>
          <a:prstGeom prst="rtTriangl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696BB-9F0B-D54E-9596-17D9C8231A98}"/>
              </a:ext>
            </a:extLst>
          </p:cNvPr>
          <p:cNvSpPr txBox="1"/>
          <p:nvPr/>
        </p:nvSpPr>
        <p:spPr>
          <a:xfrm>
            <a:off x="10861943" y="5620999"/>
            <a:ext cx="1138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Pull</a:t>
            </a:r>
            <a:r>
              <a:rPr lang="en-US" dirty="0">
                <a:latin typeface="+mj-lt"/>
              </a:rPr>
              <a:t> from Master branch</a:t>
            </a:r>
          </a:p>
        </p:txBody>
      </p:sp>
    </p:spTree>
    <p:extLst>
      <p:ext uri="{BB962C8B-B14F-4D97-AF65-F5344CB8AC3E}">
        <p14:creationId xmlns:p14="http://schemas.microsoft.com/office/powerpoint/2010/main" val="3328006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endCxn id="31" idx="6"/>
          </p:cNvCxnSpPr>
          <p:nvPr/>
        </p:nvCxnSpPr>
        <p:spPr>
          <a:xfrm flipV="1">
            <a:off x="256674" y="3394288"/>
            <a:ext cx="8827313" cy="34714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6540084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1784605" y="386720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3947607" y="3809718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6216034" y="3881791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43460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  <a:stCxn id="27" idx="6"/>
          </p:cNvCxnSpPr>
          <p:nvPr/>
        </p:nvCxnSpPr>
        <p:spPr>
          <a:xfrm flipH="1" flipV="1">
            <a:off x="4990317" y="5551527"/>
            <a:ext cx="4009784" cy="1544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5726106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6964161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5255848" y="595462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6563875" y="5946888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2107170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4136072" y="4958872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3918732" y="6117228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033" y="5121478"/>
            <a:ext cx="729975" cy="64633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EBA08B-9742-E148-95C3-7F90AD27E607}"/>
              </a:ext>
            </a:extLst>
          </p:cNvPr>
          <p:cNvSpPr/>
          <p:nvPr/>
        </p:nvSpPr>
        <p:spPr>
          <a:xfrm>
            <a:off x="8593099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4CCA7-C294-0B40-975E-1D381E4EC36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838543" y="31488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D3D78B-89ED-DF4C-9E59-F5FAE913E460}"/>
              </a:ext>
            </a:extLst>
          </p:cNvPr>
          <p:cNvSpPr txBox="1"/>
          <p:nvPr/>
        </p:nvSpPr>
        <p:spPr>
          <a:xfrm>
            <a:off x="8185163" y="3758543"/>
            <a:ext cx="113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Push</a:t>
            </a:r>
            <a:r>
              <a:rPr lang="en-US" dirty="0">
                <a:latin typeface="+mj-lt"/>
              </a:rPr>
              <a:t> to master from Gab branch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696BB-9F0B-D54E-9596-17D9C8231A98}"/>
              </a:ext>
            </a:extLst>
          </p:cNvPr>
          <p:cNvSpPr txBox="1"/>
          <p:nvPr/>
        </p:nvSpPr>
        <p:spPr>
          <a:xfrm>
            <a:off x="8023393" y="5895053"/>
            <a:ext cx="1579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is caught up to Master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D8B98E-060F-9244-B756-0CC24FD0D0D2}"/>
              </a:ext>
            </a:extLst>
          </p:cNvPr>
          <p:cNvSpPr/>
          <p:nvPr/>
        </p:nvSpPr>
        <p:spPr>
          <a:xfrm>
            <a:off x="850921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56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endCxn id="35" idx="6"/>
          </p:cNvCxnSpPr>
          <p:nvPr/>
        </p:nvCxnSpPr>
        <p:spPr>
          <a:xfrm flipV="1">
            <a:off x="256674" y="3407936"/>
            <a:ext cx="10001020" cy="2106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6540084" y="3168853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D3A4C-4D97-354C-A804-6AE4B6FFDABE}"/>
              </a:ext>
            </a:extLst>
          </p:cNvPr>
          <p:cNvSpPr txBox="1"/>
          <p:nvPr/>
        </p:nvSpPr>
        <p:spPr>
          <a:xfrm>
            <a:off x="-29295" y="3977387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F390-0673-F548-8BDD-AD53132D6213}"/>
              </a:ext>
            </a:extLst>
          </p:cNvPr>
          <p:cNvSpPr txBox="1"/>
          <p:nvPr/>
        </p:nvSpPr>
        <p:spPr>
          <a:xfrm>
            <a:off x="1784605" y="3867206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1AAF-75F1-5844-B2C1-DAED2982B698}"/>
              </a:ext>
            </a:extLst>
          </p:cNvPr>
          <p:cNvSpPr txBox="1"/>
          <p:nvPr/>
        </p:nvSpPr>
        <p:spPr>
          <a:xfrm>
            <a:off x="3947607" y="3809718"/>
            <a:ext cx="113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 Commit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74CC7-5068-604F-955D-7C50967D2F43}"/>
              </a:ext>
            </a:extLst>
          </p:cNvPr>
          <p:cNvSpPr txBox="1"/>
          <p:nvPr/>
        </p:nvSpPr>
        <p:spPr>
          <a:xfrm>
            <a:off x="6216034" y="3881791"/>
            <a:ext cx="11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Master</a:t>
            </a:r>
          </a:p>
          <a:p>
            <a:pPr algn="ctr"/>
            <a:r>
              <a:rPr lang="en-US" dirty="0">
                <a:latin typeface="+mj-lt"/>
              </a:rPr>
              <a:t>Commit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43460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607BE-1929-F24E-81B0-11FCCD7631F2}"/>
              </a:ext>
            </a:extLst>
          </p:cNvPr>
          <p:cNvCxnSpPr>
            <a:cxnSpLocks/>
          </p:cNvCxnSpPr>
          <p:nvPr/>
        </p:nvCxnSpPr>
        <p:spPr>
          <a:xfrm flipH="1">
            <a:off x="4990316" y="5551526"/>
            <a:ext cx="5000054" cy="0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9B2F123-BC08-8C4F-A60A-4F98FDD2B53E}"/>
              </a:ext>
            </a:extLst>
          </p:cNvPr>
          <p:cNvSpPr/>
          <p:nvPr/>
        </p:nvSpPr>
        <p:spPr>
          <a:xfrm>
            <a:off x="5726106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4BDB91-2401-1248-BD31-23EB9F2D82FA}"/>
              </a:ext>
            </a:extLst>
          </p:cNvPr>
          <p:cNvSpPr/>
          <p:nvPr/>
        </p:nvSpPr>
        <p:spPr>
          <a:xfrm>
            <a:off x="6964161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5D671D-F9D6-B44D-84E6-8D1B77F4975B}"/>
              </a:ext>
            </a:extLst>
          </p:cNvPr>
          <p:cNvSpPr txBox="1"/>
          <p:nvPr/>
        </p:nvSpPr>
        <p:spPr>
          <a:xfrm>
            <a:off x="5255848" y="5954622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A2E7C-6F70-724B-B15B-1A47E7B8B978}"/>
              </a:ext>
            </a:extLst>
          </p:cNvPr>
          <p:cNvSpPr txBox="1"/>
          <p:nvPr/>
        </p:nvSpPr>
        <p:spPr>
          <a:xfrm>
            <a:off x="6563875" y="5946888"/>
            <a:ext cx="14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Commit 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2D5765-CBC3-EF4A-ADCD-5EA249E831BD}"/>
              </a:ext>
            </a:extLst>
          </p:cNvPr>
          <p:cNvSpPr/>
          <p:nvPr/>
        </p:nvSpPr>
        <p:spPr>
          <a:xfrm>
            <a:off x="86980" y="2866030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2107170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7E626F3-1F4A-5044-8936-E374C1642308}"/>
              </a:ext>
            </a:extLst>
          </p:cNvPr>
          <p:cNvSpPr/>
          <p:nvPr/>
        </p:nvSpPr>
        <p:spPr>
          <a:xfrm>
            <a:off x="4136072" y="4958872"/>
            <a:ext cx="995750" cy="9957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FB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59486-13EF-CC47-B487-E5005999DE82}"/>
              </a:ext>
            </a:extLst>
          </p:cNvPr>
          <p:cNvSpPr txBox="1"/>
          <p:nvPr/>
        </p:nvSpPr>
        <p:spPr>
          <a:xfrm>
            <a:off x="3918732" y="6117228"/>
            <a:ext cx="1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60FE13-50EC-4C46-9A67-932760FA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" y="3058167"/>
            <a:ext cx="601574" cy="6015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E15D8-3947-0D41-A1E8-90291C47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033" y="5121478"/>
            <a:ext cx="729975" cy="64633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EBA08B-9742-E148-95C3-7F90AD27E607}"/>
              </a:ext>
            </a:extLst>
          </p:cNvPr>
          <p:cNvSpPr/>
          <p:nvPr/>
        </p:nvSpPr>
        <p:spPr>
          <a:xfrm>
            <a:off x="8593099" y="3148844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4CCA7-C294-0B40-975E-1D381E4EC36B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838543" y="31488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6D3D78B-89ED-DF4C-9E59-F5FAE913E460}"/>
              </a:ext>
            </a:extLst>
          </p:cNvPr>
          <p:cNvSpPr txBox="1"/>
          <p:nvPr/>
        </p:nvSpPr>
        <p:spPr>
          <a:xfrm>
            <a:off x="8185163" y="3758543"/>
            <a:ext cx="113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Push</a:t>
            </a:r>
            <a:r>
              <a:rPr lang="en-US" dirty="0">
                <a:latin typeface="+mj-lt"/>
              </a:rPr>
              <a:t> to master from Gab branch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5696BB-9F0B-D54E-9596-17D9C8231A98}"/>
              </a:ext>
            </a:extLst>
          </p:cNvPr>
          <p:cNvSpPr txBox="1"/>
          <p:nvPr/>
        </p:nvSpPr>
        <p:spPr>
          <a:xfrm>
            <a:off x="8023393" y="5895053"/>
            <a:ext cx="1579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Beth branch is caught up to Master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D8B98E-060F-9244-B756-0CC24FD0D0D2}"/>
              </a:ext>
            </a:extLst>
          </p:cNvPr>
          <p:cNvSpPr/>
          <p:nvPr/>
        </p:nvSpPr>
        <p:spPr>
          <a:xfrm>
            <a:off x="8509213" y="5307627"/>
            <a:ext cx="490888" cy="490888"/>
          </a:xfrm>
          <a:prstGeom prst="ellipse">
            <a:avLst/>
          </a:prstGeom>
          <a:solidFill>
            <a:srgbClr val="3FB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EE9A5E-F9C3-F340-9259-E1080AEE9096}"/>
              </a:ext>
            </a:extLst>
          </p:cNvPr>
          <p:cNvCxnSpPr/>
          <p:nvPr/>
        </p:nvCxnSpPr>
        <p:spPr>
          <a:xfrm flipV="1">
            <a:off x="10017457" y="3414297"/>
            <a:ext cx="0" cy="2138774"/>
          </a:xfrm>
          <a:prstGeom prst="line">
            <a:avLst/>
          </a:prstGeom>
          <a:ln w="38100">
            <a:solidFill>
              <a:srgbClr val="3FB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6534D84-D5ED-E54F-B109-F73743BFD23D}"/>
              </a:ext>
            </a:extLst>
          </p:cNvPr>
          <p:cNvSpPr/>
          <p:nvPr/>
        </p:nvSpPr>
        <p:spPr>
          <a:xfrm>
            <a:off x="9766806" y="3162492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1B99D-7514-B94E-B4FB-3CB6D32FF5DA}"/>
              </a:ext>
            </a:extLst>
          </p:cNvPr>
          <p:cNvSpPr txBox="1"/>
          <p:nvPr/>
        </p:nvSpPr>
        <p:spPr>
          <a:xfrm>
            <a:off x="10123145" y="3649361"/>
            <a:ext cx="113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Push</a:t>
            </a:r>
            <a:r>
              <a:rPr lang="en-US" dirty="0">
                <a:latin typeface="+mj-lt"/>
              </a:rPr>
              <a:t> to master from Beth branch</a:t>
            </a:r>
          </a:p>
        </p:txBody>
      </p:sp>
    </p:spTree>
    <p:extLst>
      <p:ext uri="{BB962C8B-B14F-4D97-AF65-F5344CB8AC3E}">
        <p14:creationId xmlns:p14="http://schemas.microsoft.com/office/powerpoint/2010/main" val="4082690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59C7-0F84-5041-B6F1-CBC13D02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76" y="3428999"/>
            <a:ext cx="10515600" cy="3116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7200" dirty="0">
                <a:solidFill>
                  <a:schemeClr val="bg1"/>
                </a:solidFill>
              </a:rPr>
              <a:t>What kinds of projects can we use git with?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400C44-26AD-F04B-972E-38DFEEF9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3" y="1746985"/>
            <a:ext cx="1480533" cy="1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587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39" y="2204484"/>
            <a:ext cx="11737916" cy="1224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Git works well in projects that are collaborative </a:t>
            </a:r>
            <a:br>
              <a:rPr lang="en-US" sz="3600" dirty="0"/>
            </a:br>
            <a:r>
              <a:rPr lang="en-US" sz="3600" dirty="0"/>
              <a:t>and evolving: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073843" y="3639827"/>
            <a:ext cx="10204108" cy="609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Anything code-related that multiple people are iterating on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377591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3705B-7756-2D4A-B3E6-953A411D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0" y="970254"/>
            <a:ext cx="970545" cy="9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0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39" y="2204484"/>
            <a:ext cx="11737916" cy="1224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Git works well in projects that are collaborative </a:t>
            </a:r>
            <a:br>
              <a:rPr lang="en-US" sz="3600" dirty="0"/>
            </a:br>
            <a:r>
              <a:rPr lang="en-US" sz="3600" dirty="0"/>
              <a:t>and evolving: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073843" y="3639827"/>
            <a:ext cx="10204108" cy="609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Anything code-related that multiple people are iterating 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073843" y="4459713"/>
            <a:ext cx="10204108" cy="1200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Stuff you want to publish via GitHub pages and share with the world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377591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10564" y="459580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3705B-7756-2D4A-B3E6-953A411D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0" y="970254"/>
            <a:ext cx="970545" cy="9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1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62" y="4612943"/>
            <a:ext cx="5189014" cy="18603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+mj-lt"/>
              </a:rPr>
              <a:t>LOCAL</a:t>
            </a:r>
            <a:r>
              <a:rPr lang="en-US" sz="3600" dirty="0">
                <a:latin typeface="+mj-lt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172BE-10A8-344F-A7D8-0E6D4C37EA81}"/>
              </a:ext>
            </a:extLst>
          </p:cNvPr>
          <p:cNvSpPr txBox="1">
            <a:spLocks/>
          </p:cNvSpPr>
          <p:nvPr/>
        </p:nvSpPr>
        <p:spPr>
          <a:xfrm>
            <a:off x="2410131" y="384750"/>
            <a:ext cx="1021275" cy="5681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16113-5B54-2340-8E9E-391C1B376111}"/>
              </a:ext>
            </a:extLst>
          </p:cNvPr>
          <p:cNvSpPr txBox="1">
            <a:spLocks/>
          </p:cNvSpPr>
          <p:nvPr/>
        </p:nvSpPr>
        <p:spPr>
          <a:xfrm>
            <a:off x="8034245" y="384750"/>
            <a:ext cx="2308100" cy="64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GitHub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620152-58D0-6445-A062-356A81D6600F}"/>
              </a:ext>
            </a:extLst>
          </p:cNvPr>
          <p:cNvSpPr txBox="1">
            <a:spLocks/>
          </p:cNvSpPr>
          <p:nvPr/>
        </p:nvSpPr>
        <p:spPr>
          <a:xfrm>
            <a:off x="6685676" y="4612943"/>
            <a:ext cx="5189014" cy="2303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latin typeface="+mj-lt"/>
              </a:rPr>
              <a:t>REMOTE</a:t>
            </a:r>
            <a:r>
              <a:rPr lang="en-US" sz="3600" dirty="0">
                <a:latin typeface="+mj-lt"/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739A29-517A-2D4A-8719-E7B11942B0AA}"/>
              </a:ext>
            </a:extLst>
          </p:cNvPr>
          <p:cNvCxnSpPr/>
          <p:nvPr/>
        </p:nvCxnSpPr>
        <p:spPr>
          <a:xfrm>
            <a:off x="6096000" y="397450"/>
            <a:ext cx="0" cy="5948934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B8A8B23E-835D-2A47-A131-C6D5D638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968" y="2546417"/>
            <a:ext cx="1625600" cy="1625600"/>
          </a:xfrm>
          <a:prstGeom prst="rect">
            <a:avLst/>
          </a:prstGeom>
        </p:spPr>
      </p:pic>
      <p:pic>
        <p:nvPicPr>
          <p:cNvPr id="11" name="Picture 10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B51D0566-0F54-BD4F-AB5F-20A19FC6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595" y="3429000"/>
            <a:ext cx="903966" cy="903966"/>
          </a:xfrm>
          <a:prstGeom prst="rect">
            <a:avLst/>
          </a:prstGeom>
        </p:spPr>
      </p:pic>
      <p:pic>
        <p:nvPicPr>
          <p:cNvPr id="13" name="Picture 1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0629BAB-5BCF-C148-BBBB-1A1521A5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279" y="2270396"/>
            <a:ext cx="903966" cy="903966"/>
          </a:xfrm>
          <a:prstGeom prst="rect">
            <a:avLst/>
          </a:prstGeom>
        </p:spPr>
      </p:pic>
      <p:pic>
        <p:nvPicPr>
          <p:cNvPr id="14" name="Picture 13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BC770CBF-B30C-D644-B623-73CD6F8E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16" y="2270396"/>
            <a:ext cx="903966" cy="903966"/>
          </a:xfrm>
          <a:prstGeom prst="rect">
            <a:avLst/>
          </a:prstGeom>
        </p:spPr>
      </p:pic>
      <p:pic>
        <p:nvPicPr>
          <p:cNvPr id="15" name="Picture 14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6DC1D5A7-5631-BA47-AF28-124348E80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771" y="1014801"/>
            <a:ext cx="903966" cy="903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3B014-8832-D84F-A738-CB192724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138" y="2130720"/>
            <a:ext cx="1597559" cy="113604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ACEFF8-DCBE-4648-85DC-01623756F033}"/>
              </a:ext>
            </a:extLst>
          </p:cNvPr>
          <p:cNvCxnSpPr>
            <a:cxnSpLocks/>
          </p:cNvCxnSpPr>
          <p:nvPr/>
        </p:nvCxnSpPr>
        <p:spPr>
          <a:xfrm flipH="1">
            <a:off x="9711751" y="2722379"/>
            <a:ext cx="591055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970A41-7637-8549-B33F-63D91CB339F6}"/>
              </a:ext>
            </a:extLst>
          </p:cNvPr>
          <p:cNvCxnSpPr>
            <a:cxnSpLocks/>
          </p:cNvCxnSpPr>
          <p:nvPr/>
        </p:nvCxnSpPr>
        <p:spPr>
          <a:xfrm>
            <a:off x="7910259" y="2705190"/>
            <a:ext cx="608659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84E54C-70F2-3444-954F-3EC0C002B8D6}"/>
              </a:ext>
            </a:extLst>
          </p:cNvPr>
          <p:cNvCxnSpPr>
            <a:cxnSpLocks/>
          </p:cNvCxnSpPr>
          <p:nvPr/>
        </p:nvCxnSpPr>
        <p:spPr>
          <a:xfrm flipV="1">
            <a:off x="9193577" y="3286509"/>
            <a:ext cx="0" cy="25613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369CD5-66C0-1B48-BDD7-530B4C33AFD1}"/>
              </a:ext>
            </a:extLst>
          </p:cNvPr>
          <p:cNvCxnSpPr>
            <a:cxnSpLocks/>
          </p:cNvCxnSpPr>
          <p:nvPr/>
        </p:nvCxnSpPr>
        <p:spPr>
          <a:xfrm>
            <a:off x="9159580" y="1817778"/>
            <a:ext cx="0" cy="26113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537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39" y="2204484"/>
            <a:ext cx="11737916" cy="1224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Git works well in projects that are collaborative </a:t>
            </a:r>
            <a:br>
              <a:rPr lang="en-US" sz="3600" dirty="0"/>
            </a:br>
            <a:r>
              <a:rPr lang="en-US" sz="3600" dirty="0"/>
              <a:t>and evolving: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073843" y="3639827"/>
            <a:ext cx="10204108" cy="609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Anything code-related that multiple people are iterating 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073843" y="4459713"/>
            <a:ext cx="10204108" cy="1200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Stuff you want to publish via GitHub pages and share with the world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377591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10564" y="4595800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3705B-7756-2D4A-B3E6-953A411D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40" y="970254"/>
            <a:ext cx="970545" cy="97054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010FA8-4BE6-1346-BF94-A174E2AA66F0}"/>
              </a:ext>
            </a:extLst>
          </p:cNvPr>
          <p:cNvSpPr txBox="1">
            <a:spLocks/>
          </p:cNvSpPr>
          <p:nvPr/>
        </p:nvSpPr>
        <p:spPr>
          <a:xfrm>
            <a:off x="1073843" y="5673658"/>
            <a:ext cx="10204108" cy="1200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Stuff you want people to contribute to and provide feedback on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CF6756B-A34B-DE48-9C06-60DB8A016D67}"/>
              </a:ext>
            </a:extLst>
          </p:cNvPr>
          <p:cNvSpPr/>
          <p:nvPr/>
        </p:nvSpPr>
        <p:spPr>
          <a:xfrm>
            <a:off x="410564" y="5809745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33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209" y="3024658"/>
            <a:ext cx="7691582" cy="20250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You can use any file type with git, but most often git is used to track code files or simple markdown or txt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D3A6B-D907-CD4C-93C6-AB954ABA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93629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16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40" y="4246617"/>
            <a:ext cx="11856113" cy="606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Let’s look at examples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49471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115533" y="4908789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  <a:hlinkClick r:id="rId2"/>
              </a:rPr>
              <a:t>Ontario Service Standard</a:t>
            </a:r>
            <a:endParaRPr lang="en-US" sz="3600" dirty="0">
              <a:latin typeface="+mj-lt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41765" y="5742542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8B919D6F-C2AE-7347-8FE3-D6149BE4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40" y="2315100"/>
            <a:ext cx="1426326" cy="11054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B83269-913D-7943-930E-E243447B71FC}"/>
              </a:ext>
            </a:extLst>
          </p:cNvPr>
          <p:cNvSpPr txBox="1">
            <a:spLocks/>
          </p:cNvSpPr>
          <p:nvPr/>
        </p:nvSpPr>
        <p:spPr>
          <a:xfrm>
            <a:off x="1115533" y="5602472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  <a:hlinkClick r:id="rId4"/>
              </a:rPr>
              <a:t>Gov UK Child Benefit Tax Calculator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70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40" y="4246617"/>
            <a:ext cx="11856113" cy="606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How might we…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1115533" y="494712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6C399E-554A-3843-BAC3-98BCB9C7D232}"/>
              </a:ext>
            </a:extLst>
          </p:cNvPr>
          <p:cNvSpPr txBox="1">
            <a:spLocks/>
          </p:cNvSpPr>
          <p:nvPr/>
        </p:nvSpPr>
        <p:spPr>
          <a:xfrm>
            <a:off x="1115533" y="4908789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Nova Scotia Service Manual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981C233-0AB8-A441-B7B7-CD1796A51728}"/>
              </a:ext>
            </a:extLst>
          </p:cNvPr>
          <p:cNvSpPr/>
          <p:nvPr/>
        </p:nvSpPr>
        <p:spPr>
          <a:xfrm>
            <a:off x="441765" y="5068774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BFF42A-0EC7-4E41-BFE5-E76BCB9A32F4}"/>
              </a:ext>
            </a:extLst>
          </p:cNvPr>
          <p:cNvSpPr/>
          <p:nvPr/>
        </p:nvSpPr>
        <p:spPr>
          <a:xfrm>
            <a:off x="441765" y="5742542"/>
            <a:ext cx="549637" cy="33688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8B919D6F-C2AE-7347-8FE3-D6149BE4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1765" y="2334622"/>
            <a:ext cx="1341010" cy="11054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B83269-913D-7943-930E-E243447B71FC}"/>
              </a:ext>
            </a:extLst>
          </p:cNvPr>
          <p:cNvSpPr txBox="1">
            <a:spLocks/>
          </p:cNvSpPr>
          <p:nvPr/>
        </p:nvSpPr>
        <p:spPr>
          <a:xfrm>
            <a:off x="1115533" y="5602472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Eligibility Checker</a:t>
            </a:r>
          </a:p>
        </p:txBody>
      </p:sp>
    </p:spTree>
    <p:extLst>
      <p:ext uri="{BB962C8B-B14F-4D97-AF65-F5344CB8AC3E}">
        <p14:creationId xmlns:p14="http://schemas.microsoft.com/office/powerpoint/2010/main" val="688774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59C7-0F84-5041-B6F1-CBC13D02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76" y="3428999"/>
            <a:ext cx="10515600" cy="3116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7200" dirty="0">
                <a:solidFill>
                  <a:schemeClr val="bg1"/>
                </a:solidFill>
              </a:rPr>
              <a:t>The expansion pack: GitHub Pages, GitHub Desktop, and GitLab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400C44-26AD-F04B-972E-38DFEEF9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3" y="1746985"/>
            <a:ext cx="1480533" cy="1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239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09" y="1529172"/>
            <a:ext cx="5328081" cy="3265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+mj-lt"/>
              </a:rPr>
              <a:t>Github</a:t>
            </a:r>
            <a:r>
              <a:rPr lang="en-US" sz="3600" dirty="0">
                <a:latin typeface="+mj-lt"/>
              </a:rPr>
              <a:t> pages lets you host the content in your repo directly on </a:t>
            </a:r>
            <a:r>
              <a:rPr lang="en-US" sz="3600" dirty="0" err="1">
                <a:latin typeface="+mj-lt"/>
              </a:rPr>
              <a:t>Github</a:t>
            </a:r>
            <a:r>
              <a:rPr lang="en-US" sz="3600" dirty="0">
                <a:latin typeface="+mj-lt"/>
              </a:rPr>
              <a:t> for the whole world to see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1A659E-5FDE-9A44-ADB4-CBC3BC0F8828}"/>
              </a:ext>
            </a:extLst>
          </p:cNvPr>
          <p:cNvSpPr txBox="1">
            <a:spLocks/>
          </p:cNvSpPr>
          <p:nvPr/>
        </p:nvSpPr>
        <p:spPr>
          <a:xfrm>
            <a:off x="6747309" y="4185745"/>
            <a:ext cx="7691582" cy="609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BE33C-45D9-6D4D-8628-7488684310A1}"/>
              </a:ext>
            </a:extLst>
          </p:cNvPr>
          <p:cNvSpPr txBox="1"/>
          <p:nvPr/>
        </p:nvSpPr>
        <p:spPr>
          <a:xfrm>
            <a:off x="6873765" y="4259441"/>
            <a:ext cx="3482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hlinkClick r:id="rId2"/>
              </a:rPr>
              <a:t>https://pages.github.com/</a:t>
            </a:r>
            <a:endParaRPr lang="en-US" sz="24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806506-471A-D045-BD33-B7248E9B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69" y="1140593"/>
            <a:ext cx="6137331" cy="40777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8194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09" y="1529172"/>
            <a:ext cx="5328081" cy="258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+mj-lt"/>
              </a:rPr>
              <a:t>Github</a:t>
            </a:r>
            <a:r>
              <a:rPr lang="en-US" sz="3600" dirty="0">
                <a:latin typeface="+mj-lt"/>
              </a:rPr>
              <a:t> Desktop is free app (yes, you can actually download it) and is an easy interface for working on git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BE33C-45D9-6D4D-8628-7488684310A1}"/>
              </a:ext>
            </a:extLst>
          </p:cNvPr>
          <p:cNvSpPr txBox="1"/>
          <p:nvPr/>
        </p:nvSpPr>
        <p:spPr>
          <a:xfrm>
            <a:off x="6889531" y="4637669"/>
            <a:ext cx="476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hlinkClick r:id="rId2"/>
              </a:rPr>
              <a:t>https://desktop.github.com/</a:t>
            </a:r>
            <a:endParaRPr lang="en-US" sz="24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4070228-F8B5-C446-9774-E90BBC7E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8" y="1300655"/>
            <a:ext cx="6105518" cy="42015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9539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309" y="1529172"/>
            <a:ext cx="5328081" cy="258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If you don’t want your project to be public, you can use GitLab* to collaborate with fellow NS gov peeps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BE33C-45D9-6D4D-8628-7488684310A1}"/>
              </a:ext>
            </a:extLst>
          </p:cNvPr>
          <p:cNvSpPr txBox="1"/>
          <p:nvPr/>
        </p:nvSpPr>
        <p:spPr>
          <a:xfrm>
            <a:off x="6747309" y="4606138"/>
            <a:ext cx="476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hlinkClick r:id="rId2"/>
              </a:rPr>
              <a:t>https://gitlab.novascotia.ca/</a:t>
            </a:r>
            <a:endParaRPr lang="en-US" sz="2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4691F-C08E-9D46-B692-FB11E39D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137"/>
            <a:ext cx="6127133" cy="37837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B2DD9-26C9-AD47-87E4-2DEC413E3712}"/>
              </a:ext>
            </a:extLst>
          </p:cNvPr>
          <p:cNvSpPr txBox="1"/>
          <p:nvPr/>
        </p:nvSpPr>
        <p:spPr>
          <a:xfrm>
            <a:off x="6936828" y="5454869"/>
            <a:ext cx="469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*Except you can’t use GitHub Desktop with GitLab, but you can use </a:t>
            </a:r>
            <a:r>
              <a:rPr lang="en-US" dirty="0" err="1">
                <a:hlinkClick r:id="rId4"/>
              </a:rPr>
              <a:t>GitKraken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59C7-0F84-5041-B6F1-CBC13D02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9979"/>
            <a:ext cx="10515600" cy="3116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7200" dirty="0">
                <a:solidFill>
                  <a:schemeClr val="bg1"/>
                </a:solidFill>
              </a:rPr>
              <a:t>That’s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BEF1-7ECB-9249-811A-F957FBA1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38351"/>
            <a:ext cx="685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59C7-0F84-5041-B6F1-CBC13D02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76" y="2222501"/>
            <a:ext cx="10515600" cy="4322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7200" dirty="0" err="1">
                <a:solidFill>
                  <a:schemeClr val="bg1"/>
                </a:solidFill>
              </a:rPr>
              <a:t>Shoutout</a:t>
            </a:r>
            <a:r>
              <a:rPr lang="en-CA" sz="7200" dirty="0">
                <a:solidFill>
                  <a:schemeClr val="bg1"/>
                </a:solidFill>
              </a:rPr>
              <a:t> to:</a:t>
            </a:r>
          </a:p>
          <a:p>
            <a:pPr marL="0" indent="0">
              <a:buNone/>
            </a:pPr>
            <a:r>
              <a:rPr lang="en-CA" sz="4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for humans </a:t>
            </a:r>
            <a:r>
              <a:rPr lang="en-CA" sz="4800" dirty="0">
                <a:solidFill>
                  <a:schemeClr val="bg1"/>
                </a:solidFill>
              </a:rPr>
              <a:t>by Alice Bartlett and Beth for recommending!</a:t>
            </a:r>
          </a:p>
          <a:p>
            <a:pPr marL="0" indent="0">
              <a:buNone/>
            </a:pPr>
            <a:r>
              <a:rPr lang="en-CA" sz="4800" dirty="0">
                <a:solidFill>
                  <a:schemeClr val="bg1"/>
                </a:solidFill>
              </a:rPr>
              <a:t>Andrew for peer reviewing the notes</a:t>
            </a:r>
          </a:p>
          <a:p>
            <a:pPr marL="0" indent="0">
              <a:buNone/>
            </a:pPr>
            <a:endParaRPr lang="en-CA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807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62" y="4612943"/>
            <a:ext cx="5189014" cy="224505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b="1" dirty="0">
                <a:latin typeface="+mj-lt"/>
              </a:rPr>
              <a:t> 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What you use to work on files </a:t>
            </a:r>
            <a:r>
              <a:rPr lang="en-US" sz="3600" i="1" dirty="0">
                <a:latin typeface="+mj-lt"/>
              </a:rPr>
              <a:t>locally</a:t>
            </a:r>
            <a:r>
              <a:rPr lang="en-US" sz="3600" dirty="0">
                <a:latin typeface="+mj-lt"/>
              </a:rPr>
              <a:t>, on your computer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172BE-10A8-344F-A7D8-0E6D4C37EA81}"/>
              </a:ext>
            </a:extLst>
          </p:cNvPr>
          <p:cNvSpPr txBox="1">
            <a:spLocks/>
          </p:cNvSpPr>
          <p:nvPr/>
        </p:nvSpPr>
        <p:spPr>
          <a:xfrm>
            <a:off x="2410131" y="384750"/>
            <a:ext cx="1021275" cy="5681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16113-5B54-2340-8E9E-391C1B376111}"/>
              </a:ext>
            </a:extLst>
          </p:cNvPr>
          <p:cNvSpPr txBox="1">
            <a:spLocks/>
          </p:cNvSpPr>
          <p:nvPr/>
        </p:nvSpPr>
        <p:spPr>
          <a:xfrm>
            <a:off x="8034245" y="384750"/>
            <a:ext cx="2308100" cy="64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GitHub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620152-58D0-6445-A062-356A81D6600F}"/>
              </a:ext>
            </a:extLst>
          </p:cNvPr>
          <p:cNvSpPr txBox="1">
            <a:spLocks/>
          </p:cNvSpPr>
          <p:nvPr/>
        </p:nvSpPr>
        <p:spPr>
          <a:xfrm>
            <a:off x="6676725" y="4519499"/>
            <a:ext cx="5189014" cy="2922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+mj-lt"/>
              </a:rPr>
              <a:t> 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>Where you </a:t>
            </a:r>
            <a:r>
              <a:rPr lang="en-US" sz="3600" i="1" dirty="0">
                <a:latin typeface="+mj-lt"/>
              </a:rPr>
              <a:t>get</a:t>
            </a:r>
            <a:r>
              <a:rPr lang="en-US" sz="3600" dirty="0">
                <a:latin typeface="+mj-lt"/>
              </a:rPr>
              <a:t> files from other people that you can work 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+mj-lt"/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739A29-517A-2D4A-8719-E7B11942B0AA}"/>
              </a:ext>
            </a:extLst>
          </p:cNvPr>
          <p:cNvCxnSpPr/>
          <p:nvPr/>
        </p:nvCxnSpPr>
        <p:spPr>
          <a:xfrm>
            <a:off x="6096000" y="384750"/>
            <a:ext cx="0" cy="5948934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B8A8B23E-835D-2A47-A131-C6D5D638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968" y="2546417"/>
            <a:ext cx="1625600" cy="1625600"/>
          </a:xfrm>
          <a:prstGeom prst="rect">
            <a:avLst/>
          </a:prstGeom>
        </p:spPr>
      </p:pic>
      <p:pic>
        <p:nvPicPr>
          <p:cNvPr id="11" name="Picture 10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B51D0566-0F54-BD4F-AB5F-20A19FC6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595" y="3429000"/>
            <a:ext cx="903966" cy="903966"/>
          </a:xfrm>
          <a:prstGeom prst="rect">
            <a:avLst/>
          </a:prstGeom>
        </p:spPr>
      </p:pic>
      <p:pic>
        <p:nvPicPr>
          <p:cNvPr id="13" name="Picture 1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0629BAB-5BCF-C148-BBBB-1A1521A5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279" y="2270396"/>
            <a:ext cx="903966" cy="903966"/>
          </a:xfrm>
          <a:prstGeom prst="rect">
            <a:avLst/>
          </a:prstGeom>
        </p:spPr>
      </p:pic>
      <p:pic>
        <p:nvPicPr>
          <p:cNvPr id="14" name="Picture 13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BC770CBF-B30C-D644-B623-73CD6F8E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16" y="2270396"/>
            <a:ext cx="903966" cy="903966"/>
          </a:xfrm>
          <a:prstGeom prst="rect">
            <a:avLst/>
          </a:prstGeom>
        </p:spPr>
      </p:pic>
      <p:pic>
        <p:nvPicPr>
          <p:cNvPr id="15" name="Picture 14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6DC1D5A7-5631-BA47-AF28-124348E80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771" y="1014801"/>
            <a:ext cx="903966" cy="903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3B014-8832-D84F-A738-CB192724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138" y="2130720"/>
            <a:ext cx="1597559" cy="113604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ACEFF8-DCBE-4648-85DC-01623756F033}"/>
              </a:ext>
            </a:extLst>
          </p:cNvPr>
          <p:cNvCxnSpPr>
            <a:cxnSpLocks/>
          </p:cNvCxnSpPr>
          <p:nvPr/>
        </p:nvCxnSpPr>
        <p:spPr>
          <a:xfrm flipH="1">
            <a:off x="9711751" y="2722379"/>
            <a:ext cx="591055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970A41-7637-8549-B33F-63D91CB339F6}"/>
              </a:ext>
            </a:extLst>
          </p:cNvPr>
          <p:cNvCxnSpPr>
            <a:cxnSpLocks/>
          </p:cNvCxnSpPr>
          <p:nvPr/>
        </p:nvCxnSpPr>
        <p:spPr>
          <a:xfrm>
            <a:off x="7910259" y="2705190"/>
            <a:ext cx="608659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84E54C-70F2-3444-954F-3EC0C002B8D6}"/>
              </a:ext>
            </a:extLst>
          </p:cNvPr>
          <p:cNvCxnSpPr>
            <a:cxnSpLocks/>
          </p:cNvCxnSpPr>
          <p:nvPr/>
        </p:nvCxnSpPr>
        <p:spPr>
          <a:xfrm flipV="1">
            <a:off x="9193577" y="3286509"/>
            <a:ext cx="0" cy="25613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369CD5-66C0-1B48-BDD7-530B4C33AFD1}"/>
              </a:ext>
            </a:extLst>
          </p:cNvPr>
          <p:cNvCxnSpPr>
            <a:cxnSpLocks/>
          </p:cNvCxnSpPr>
          <p:nvPr/>
        </p:nvCxnSpPr>
        <p:spPr>
          <a:xfrm>
            <a:off x="9159580" y="1817778"/>
            <a:ext cx="0" cy="26113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887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59C7-0F84-5041-B6F1-CBC13D02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9979"/>
            <a:ext cx="10515600" cy="3116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7200" dirty="0">
                <a:solidFill>
                  <a:schemeClr val="bg1"/>
                </a:solidFill>
              </a:rPr>
              <a:t>Questions??????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BEF1-7ECB-9249-811A-F957FBA1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38351"/>
            <a:ext cx="685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48D-B68C-7243-A6D9-0ABC03F9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62" y="5255131"/>
            <a:ext cx="11532062" cy="178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With git you can step backwards or forwards in time to see your project history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8C7C8-68D5-784A-8967-E56AC18E8C7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6674" y="3429000"/>
            <a:ext cx="1167865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2A15C8-4DC8-7448-9DB7-72D95FAB1FCD}"/>
              </a:ext>
            </a:extLst>
          </p:cNvPr>
          <p:cNvSpPr/>
          <p:nvPr/>
        </p:nvSpPr>
        <p:spPr>
          <a:xfrm>
            <a:off x="256674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C35625-161D-014B-91DE-8B9D27508AB6}"/>
              </a:ext>
            </a:extLst>
          </p:cNvPr>
          <p:cNvSpPr/>
          <p:nvPr/>
        </p:nvSpPr>
        <p:spPr>
          <a:xfrm>
            <a:off x="3692893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4889F0-6FE8-BC49-8076-44899963161F}"/>
              </a:ext>
            </a:extLst>
          </p:cNvPr>
          <p:cNvSpPr/>
          <p:nvPr/>
        </p:nvSpPr>
        <p:spPr>
          <a:xfrm>
            <a:off x="7620000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EE6F4A-E911-4C49-AC7E-A255EEBF47A2}"/>
              </a:ext>
            </a:extLst>
          </p:cNvPr>
          <p:cNvSpPr/>
          <p:nvPr/>
        </p:nvSpPr>
        <p:spPr>
          <a:xfrm>
            <a:off x="11508607" y="3183556"/>
            <a:ext cx="490888" cy="4908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242CC-94FB-3248-BB9E-47AD93963DA5}"/>
              </a:ext>
            </a:extLst>
          </p:cNvPr>
          <p:cNvSpPr txBox="1"/>
          <p:nvPr/>
        </p:nvSpPr>
        <p:spPr>
          <a:xfrm>
            <a:off x="112562" y="3788068"/>
            <a:ext cx="91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 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F469B-C9E4-B24D-B16F-019EB2423876}"/>
              </a:ext>
            </a:extLst>
          </p:cNvPr>
          <p:cNvSpPr txBox="1"/>
          <p:nvPr/>
        </p:nvSpPr>
        <p:spPr>
          <a:xfrm>
            <a:off x="3490762" y="3788068"/>
            <a:ext cx="91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 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48FC7-1117-8742-9ABC-221BD1D84E8E}"/>
              </a:ext>
            </a:extLst>
          </p:cNvPr>
          <p:cNvSpPr txBox="1"/>
          <p:nvPr/>
        </p:nvSpPr>
        <p:spPr>
          <a:xfrm>
            <a:off x="7402362" y="3788068"/>
            <a:ext cx="91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 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B51BC-E71D-ED48-A778-558E686AFD48}"/>
              </a:ext>
            </a:extLst>
          </p:cNvPr>
          <p:cNvSpPr txBox="1"/>
          <p:nvPr/>
        </p:nvSpPr>
        <p:spPr>
          <a:xfrm>
            <a:off x="11225062" y="3788068"/>
            <a:ext cx="91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 21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7ED71C22-A1F2-AE48-AB2F-4B320210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627"/>
            <a:ext cx="1028700" cy="1189139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9A744C48-D204-8E46-A1BA-15F7E03C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1988627"/>
            <a:ext cx="1028700" cy="1189139"/>
          </a:xfrm>
          <a:prstGeom prst="rect">
            <a:avLst/>
          </a:prstGeom>
        </p:spPr>
      </p:pic>
      <p:pic>
        <p:nvPicPr>
          <p:cNvPr id="17" name="Picture 16" descr="A close up of a device&#10;&#10;Description automatically generated">
            <a:extLst>
              <a:ext uri="{FF2B5EF4-FFF2-40B4-BE49-F238E27FC236}">
                <a16:creationId xmlns:a16="http://schemas.microsoft.com/office/drawing/2014/main" id="{F8193257-BA20-3942-A185-130923A38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61627"/>
            <a:ext cx="1028700" cy="1189139"/>
          </a:xfrm>
          <a:prstGeom prst="rect">
            <a:avLst/>
          </a:prstGeo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4A4D9870-B7CE-4A46-823D-811B240F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1988627"/>
            <a:ext cx="1028700" cy="1189139"/>
          </a:xfrm>
          <a:prstGeom prst="rect">
            <a:avLst/>
          </a:prstGeom>
        </p:spPr>
      </p:pic>
      <p:pic>
        <p:nvPicPr>
          <p:cNvPr id="20" name="Picture 19" descr="A close up of a device&#10;&#10;Description automatically generated">
            <a:extLst>
              <a:ext uri="{FF2B5EF4-FFF2-40B4-BE49-F238E27FC236}">
                <a16:creationId xmlns:a16="http://schemas.microsoft.com/office/drawing/2014/main" id="{294382C6-E0C2-8340-A490-E51750E6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1861627"/>
            <a:ext cx="1028700" cy="1189139"/>
          </a:xfrm>
          <a:prstGeom prst="rect">
            <a:avLst/>
          </a:prstGeom>
        </p:spPr>
      </p:pic>
      <p:pic>
        <p:nvPicPr>
          <p:cNvPr id="21" name="Picture 20" descr="A close up of a device&#10;&#10;Description automatically generated">
            <a:extLst>
              <a:ext uri="{FF2B5EF4-FFF2-40B4-BE49-F238E27FC236}">
                <a16:creationId xmlns:a16="http://schemas.microsoft.com/office/drawing/2014/main" id="{F1B04BF5-1B90-BD49-BAED-58641AB9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1734627"/>
            <a:ext cx="1028700" cy="1189139"/>
          </a:xfrm>
          <a:prstGeom prst="rect">
            <a:avLst/>
          </a:prstGeom>
        </p:spPr>
      </p:pic>
      <p:pic>
        <p:nvPicPr>
          <p:cNvPr id="22" name="Picture 21" descr="A close up of a device&#10;&#10;Description automatically generated">
            <a:extLst>
              <a:ext uri="{FF2B5EF4-FFF2-40B4-BE49-F238E27FC236}">
                <a16:creationId xmlns:a16="http://schemas.microsoft.com/office/drawing/2014/main" id="{4E8F673D-B185-C641-B5A7-11CF9EB6B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2134820"/>
            <a:ext cx="1028700" cy="1189139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302D0158-12BD-AD44-AAFB-552F63F0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262" y="1889376"/>
            <a:ext cx="1028700" cy="1189139"/>
          </a:xfrm>
          <a:prstGeom prst="rect">
            <a:avLst/>
          </a:prstGeom>
        </p:spPr>
      </p:pic>
      <p:pic>
        <p:nvPicPr>
          <p:cNvPr id="26" name="Picture 25" descr="A close up of a device&#10;&#10;Description automatically generated">
            <a:extLst>
              <a:ext uri="{FF2B5EF4-FFF2-40B4-BE49-F238E27FC236}">
                <a16:creationId xmlns:a16="http://schemas.microsoft.com/office/drawing/2014/main" id="{3C4099DB-CAEB-4546-990F-26FBF8CA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121" y="1779258"/>
            <a:ext cx="1028700" cy="1189139"/>
          </a:xfrm>
          <a:prstGeom prst="rect">
            <a:avLst/>
          </a:prstGeom>
        </p:spPr>
      </p:pic>
      <p:pic>
        <p:nvPicPr>
          <p:cNvPr id="27" name="Picture 26" descr="A close up of a device&#10;&#10;Description automatically generated">
            <a:extLst>
              <a:ext uri="{FF2B5EF4-FFF2-40B4-BE49-F238E27FC236}">
                <a16:creationId xmlns:a16="http://schemas.microsoft.com/office/drawing/2014/main" id="{77B0991C-9D86-0F4D-9757-30D9A4229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321" y="1525258"/>
            <a:ext cx="1028700" cy="118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29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2390</Words>
  <Application>Microsoft Macintosh PowerPoint</Application>
  <PresentationFormat>Widescreen</PresentationFormat>
  <Paragraphs>464</Paragraphs>
  <Slides>80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White, Gabrielle Mary</dc:creator>
  <cp:lastModifiedBy>White, Gabrielle Mary</cp:lastModifiedBy>
  <cp:revision>52</cp:revision>
  <dcterms:created xsi:type="dcterms:W3CDTF">2019-05-16T14:19:20Z</dcterms:created>
  <dcterms:modified xsi:type="dcterms:W3CDTF">2019-05-23T12:00:45Z</dcterms:modified>
</cp:coreProperties>
</file>